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4"/>
  </p:notesMasterIdLst>
  <p:sldIdLst>
    <p:sldId id="256" r:id="rId5"/>
    <p:sldId id="271" r:id="rId6"/>
    <p:sldId id="294" r:id="rId7"/>
    <p:sldId id="257" r:id="rId8"/>
    <p:sldId id="258" r:id="rId9"/>
    <p:sldId id="259" r:id="rId10"/>
    <p:sldId id="272" r:id="rId11"/>
    <p:sldId id="302" r:id="rId12"/>
    <p:sldId id="261" r:id="rId13"/>
    <p:sldId id="260" r:id="rId14"/>
    <p:sldId id="262" r:id="rId15"/>
    <p:sldId id="263" r:id="rId16"/>
    <p:sldId id="273" r:id="rId17"/>
    <p:sldId id="264" r:id="rId18"/>
    <p:sldId id="265" r:id="rId19"/>
    <p:sldId id="266" r:id="rId20"/>
    <p:sldId id="267" r:id="rId21"/>
    <p:sldId id="268" r:id="rId22"/>
    <p:sldId id="274"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DF7C8"/>
    <a:srgbClr val="9BB1FF"/>
    <a:srgbClr val="FFF3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61"/>
    <p:restoredTop sz="95377"/>
  </p:normalViewPr>
  <p:slideViewPr>
    <p:cSldViewPr snapToGrid="0" snapToObjects="1">
      <p:cViewPr varScale="1">
        <p:scale>
          <a:sx n="69" d="100"/>
          <a:sy n="69" d="100"/>
        </p:scale>
        <p:origin x="672" y="84"/>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5CFB13-E6B8-E549-A3AE-D1C64333A02E}" type="datetimeFigureOut">
              <a:rPr lang="en-GB" smtClean="0"/>
              <a:t>08/07/2020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592143-E5AC-BE41-BFD5-AAB2112DCCE4}" type="slidenum">
              <a:rPr lang="en-GB" smtClean="0"/>
              <a:t>‹#›</a:t>
            </a:fld>
            <a:endParaRPr lang="en-GB"/>
          </a:p>
        </p:txBody>
      </p:sp>
    </p:spTree>
    <p:extLst>
      <p:ext uri="{BB962C8B-B14F-4D97-AF65-F5344CB8AC3E}">
        <p14:creationId xmlns:p14="http://schemas.microsoft.com/office/powerpoint/2010/main" val="7422084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A592143-E5AC-BE41-BFD5-AAB2112DCCE4}" type="slidenum">
              <a:rPr lang="en-GB" smtClean="0"/>
              <a:t>1</a:t>
            </a:fld>
            <a:endParaRPr lang="en-GB"/>
          </a:p>
        </p:txBody>
      </p:sp>
    </p:spTree>
    <p:extLst>
      <p:ext uri="{BB962C8B-B14F-4D97-AF65-F5344CB8AC3E}">
        <p14:creationId xmlns:p14="http://schemas.microsoft.com/office/powerpoint/2010/main" val="29751009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A592143-E5AC-BE41-BFD5-AAB2112DCCE4}" type="slidenum">
              <a:rPr lang="en-GB" smtClean="0"/>
              <a:t>2</a:t>
            </a:fld>
            <a:endParaRPr lang="en-GB"/>
          </a:p>
        </p:txBody>
      </p:sp>
    </p:spTree>
    <p:extLst>
      <p:ext uri="{BB962C8B-B14F-4D97-AF65-F5344CB8AC3E}">
        <p14:creationId xmlns:p14="http://schemas.microsoft.com/office/powerpoint/2010/main" val="40726375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B4D5028-ABDB-4B9D-9EB9-1956535A2474}" type="slidenum">
              <a:rPr lang="en-GB" smtClean="0"/>
              <a:t>3</a:t>
            </a:fld>
            <a:endParaRPr lang="en-GB"/>
          </a:p>
        </p:txBody>
      </p:sp>
    </p:spTree>
    <p:extLst>
      <p:ext uri="{BB962C8B-B14F-4D97-AF65-F5344CB8AC3E}">
        <p14:creationId xmlns:p14="http://schemas.microsoft.com/office/powerpoint/2010/main" val="2955803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A592143-E5AC-BE41-BFD5-AAB2112DCCE4}" type="slidenum">
              <a:rPr lang="en-GB" smtClean="0"/>
              <a:t>4</a:t>
            </a:fld>
            <a:endParaRPr lang="en-GB"/>
          </a:p>
        </p:txBody>
      </p:sp>
    </p:spTree>
    <p:extLst>
      <p:ext uri="{BB962C8B-B14F-4D97-AF65-F5344CB8AC3E}">
        <p14:creationId xmlns:p14="http://schemas.microsoft.com/office/powerpoint/2010/main" val="7196920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A592143-E5AC-BE41-BFD5-AAB2112DCCE4}" type="slidenum">
              <a:rPr lang="en-GB" smtClean="0"/>
              <a:t>5</a:t>
            </a:fld>
            <a:endParaRPr lang="en-GB"/>
          </a:p>
        </p:txBody>
      </p:sp>
    </p:spTree>
    <p:extLst>
      <p:ext uri="{BB962C8B-B14F-4D97-AF65-F5344CB8AC3E}">
        <p14:creationId xmlns:p14="http://schemas.microsoft.com/office/powerpoint/2010/main" val="24759378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A592143-E5AC-BE41-BFD5-AAB2112DCCE4}" type="slidenum">
              <a:rPr lang="en-GB" smtClean="0"/>
              <a:t>6</a:t>
            </a:fld>
            <a:endParaRPr lang="en-GB"/>
          </a:p>
        </p:txBody>
      </p:sp>
    </p:spTree>
    <p:extLst>
      <p:ext uri="{BB962C8B-B14F-4D97-AF65-F5344CB8AC3E}">
        <p14:creationId xmlns:p14="http://schemas.microsoft.com/office/powerpoint/2010/main" val="33200501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A592143-E5AC-BE41-BFD5-AAB2112DCCE4}" type="slidenum">
              <a:rPr lang="en-GB" smtClean="0"/>
              <a:t>7</a:t>
            </a:fld>
            <a:endParaRPr lang="en-GB"/>
          </a:p>
        </p:txBody>
      </p:sp>
    </p:spTree>
    <p:extLst>
      <p:ext uri="{BB962C8B-B14F-4D97-AF65-F5344CB8AC3E}">
        <p14:creationId xmlns:p14="http://schemas.microsoft.com/office/powerpoint/2010/main" val="655666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A592143-E5AC-BE41-BFD5-AAB2112DCCE4}" type="slidenum">
              <a:rPr lang="en-GB" smtClean="0"/>
              <a:t>8</a:t>
            </a:fld>
            <a:endParaRPr lang="en-GB"/>
          </a:p>
        </p:txBody>
      </p:sp>
    </p:spTree>
    <p:extLst>
      <p:ext uri="{BB962C8B-B14F-4D97-AF65-F5344CB8AC3E}">
        <p14:creationId xmlns:p14="http://schemas.microsoft.com/office/powerpoint/2010/main" val="28113227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A592143-E5AC-BE41-BFD5-AAB2112DCCE4}" type="slidenum">
              <a:rPr lang="en-GB" smtClean="0"/>
              <a:t>9</a:t>
            </a:fld>
            <a:endParaRPr lang="en-GB"/>
          </a:p>
        </p:txBody>
      </p:sp>
    </p:spTree>
    <p:extLst>
      <p:ext uri="{BB962C8B-B14F-4D97-AF65-F5344CB8AC3E}">
        <p14:creationId xmlns:p14="http://schemas.microsoft.com/office/powerpoint/2010/main" val="12457287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A592143-E5AC-BE41-BFD5-AAB2112DCCE4}" type="slidenum">
              <a:rPr lang="en-GB" smtClean="0"/>
              <a:t>10</a:t>
            </a:fld>
            <a:endParaRPr lang="en-GB"/>
          </a:p>
        </p:txBody>
      </p:sp>
    </p:spTree>
    <p:extLst>
      <p:ext uri="{BB962C8B-B14F-4D97-AF65-F5344CB8AC3E}">
        <p14:creationId xmlns:p14="http://schemas.microsoft.com/office/powerpoint/2010/main" val="24088864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A592143-E5AC-BE41-BFD5-AAB2112DCCE4}" type="slidenum">
              <a:rPr lang="en-GB" smtClean="0"/>
              <a:t>11</a:t>
            </a:fld>
            <a:endParaRPr lang="en-GB"/>
          </a:p>
        </p:txBody>
      </p:sp>
    </p:spTree>
    <p:extLst>
      <p:ext uri="{BB962C8B-B14F-4D97-AF65-F5344CB8AC3E}">
        <p14:creationId xmlns:p14="http://schemas.microsoft.com/office/powerpoint/2010/main" val="32408280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A592143-E5AC-BE41-BFD5-AAB2112DCCE4}" type="slidenum">
              <a:rPr lang="en-GB" smtClean="0"/>
              <a:t>12</a:t>
            </a:fld>
            <a:endParaRPr lang="en-GB"/>
          </a:p>
        </p:txBody>
      </p:sp>
    </p:spTree>
    <p:extLst>
      <p:ext uri="{BB962C8B-B14F-4D97-AF65-F5344CB8AC3E}">
        <p14:creationId xmlns:p14="http://schemas.microsoft.com/office/powerpoint/2010/main" val="31028585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A592143-E5AC-BE41-BFD5-AAB2112DCCE4}" type="slidenum">
              <a:rPr lang="en-GB" smtClean="0"/>
              <a:t>13</a:t>
            </a:fld>
            <a:endParaRPr lang="en-GB"/>
          </a:p>
        </p:txBody>
      </p:sp>
    </p:spTree>
    <p:extLst>
      <p:ext uri="{BB962C8B-B14F-4D97-AF65-F5344CB8AC3E}">
        <p14:creationId xmlns:p14="http://schemas.microsoft.com/office/powerpoint/2010/main" val="13390681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A592143-E5AC-BE41-BFD5-AAB2112DCCE4}" type="slidenum">
              <a:rPr lang="en-GB" smtClean="0"/>
              <a:t>14</a:t>
            </a:fld>
            <a:endParaRPr lang="en-GB"/>
          </a:p>
        </p:txBody>
      </p:sp>
    </p:spTree>
    <p:extLst>
      <p:ext uri="{BB962C8B-B14F-4D97-AF65-F5344CB8AC3E}">
        <p14:creationId xmlns:p14="http://schemas.microsoft.com/office/powerpoint/2010/main" val="39906392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A592143-E5AC-BE41-BFD5-AAB2112DCCE4}" type="slidenum">
              <a:rPr lang="en-GB" smtClean="0"/>
              <a:t>15</a:t>
            </a:fld>
            <a:endParaRPr lang="en-GB"/>
          </a:p>
        </p:txBody>
      </p:sp>
    </p:spTree>
    <p:extLst>
      <p:ext uri="{BB962C8B-B14F-4D97-AF65-F5344CB8AC3E}">
        <p14:creationId xmlns:p14="http://schemas.microsoft.com/office/powerpoint/2010/main" val="37732900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A592143-E5AC-BE41-BFD5-AAB2112DCCE4}" type="slidenum">
              <a:rPr lang="en-GB" smtClean="0"/>
              <a:t>16</a:t>
            </a:fld>
            <a:endParaRPr lang="en-GB"/>
          </a:p>
        </p:txBody>
      </p:sp>
    </p:spTree>
    <p:extLst>
      <p:ext uri="{BB962C8B-B14F-4D97-AF65-F5344CB8AC3E}">
        <p14:creationId xmlns:p14="http://schemas.microsoft.com/office/powerpoint/2010/main" val="6804591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A592143-E5AC-BE41-BFD5-AAB2112DCCE4}" type="slidenum">
              <a:rPr lang="en-GB" smtClean="0"/>
              <a:t>17</a:t>
            </a:fld>
            <a:endParaRPr lang="en-GB"/>
          </a:p>
        </p:txBody>
      </p:sp>
    </p:spTree>
    <p:extLst>
      <p:ext uri="{BB962C8B-B14F-4D97-AF65-F5344CB8AC3E}">
        <p14:creationId xmlns:p14="http://schemas.microsoft.com/office/powerpoint/2010/main" val="10454205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A592143-E5AC-BE41-BFD5-AAB2112DCCE4}" type="slidenum">
              <a:rPr lang="en-GB" smtClean="0"/>
              <a:t>18</a:t>
            </a:fld>
            <a:endParaRPr lang="en-GB"/>
          </a:p>
        </p:txBody>
      </p:sp>
    </p:spTree>
    <p:extLst>
      <p:ext uri="{BB962C8B-B14F-4D97-AF65-F5344CB8AC3E}">
        <p14:creationId xmlns:p14="http://schemas.microsoft.com/office/powerpoint/2010/main" val="11762865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A592143-E5AC-BE41-BFD5-AAB2112DCCE4}" type="slidenum">
              <a:rPr lang="en-GB" smtClean="0"/>
              <a:t>19</a:t>
            </a:fld>
            <a:endParaRPr lang="en-GB"/>
          </a:p>
        </p:txBody>
      </p:sp>
    </p:spTree>
    <p:extLst>
      <p:ext uri="{BB962C8B-B14F-4D97-AF65-F5344CB8AC3E}">
        <p14:creationId xmlns:p14="http://schemas.microsoft.com/office/powerpoint/2010/main" val="38355087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792F6-2B13-A242-A1C4-EBFBCEF97492}"/>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DAE898FA-B01C-934D-8CFD-F25BE7F3922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F04DD5E9-A312-7142-90C1-91C06F325F69}"/>
              </a:ext>
            </a:extLst>
          </p:cNvPr>
          <p:cNvSpPr>
            <a:spLocks noGrp="1"/>
          </p:cNvSpPr>
          <p:nvPr>
            <p:ph type="dt" sz="half" idx="10"/>
          </p:nvPr>
        </p:nvSpPr>
        <p:spPr/>
        <p:txBody>
          <a:bodyPr/>
          <a:lstStyle/>
          <a:p>
            <a:fld id="{E1ABD6B5-892B-1644-9A97-2B3F81F11F0C}" type="datetimeFigureOut">
              <a:rPr lang="en-GB" smtClean="0"/>
              <a:t>08/07/2020</a:t>
            </a:fld>
            <a:endParaRPr lang="en-GB"/>
          </a:p>
        </p:txBody>
      </p:sp>
      <p:sp>
        <p:nvSpPr>
          <p:cNvPr id="5" name="Footer Placeholder 4">
            <a:extLst>
              <a:ext uri="{FF2B5EF4-FFF2-40B4-BE49-F238E27FC236}">
                <a16:creationId xmlns:a16="http://schemas.microsoft.com/office/drawing/2014/main" id="{6D854E38-50D5-D743-B281-56A9DCD7374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25CDF6A-C04C-0E48-B1FB-CA61F2979368}"/>
              </a:ext>
            </a:extLst>
          </p:cNvPr>
          <p:cNvSpPr>
            <a:spLocks noGrp="1"/>
          </p:cNvSpPr>
          <p:nvPr>
            <p:ph type="sldNum" sz="quarter" idx="12"/>
          </p:nvPr>
        </p:nvSpPr>
        <p:spPr/>
        <p:txBody>
          <a:bodyPr/>
          <a:lstStyle/>
          <a:p>
            <a:fld id="{0BA8C03E-ED9D-A644-A8B2-C10809F4987C}" type="slidenum">
              <a:rPr lang="en-GB" smtClean="0"/>
              <a:t>‹#›</a:t>
            </a:fld>
            <a:endParaRPr lang="en-GB"/>
          </a:p>
        </p:txBody>
      </p:sp>
    </p:spTree>
    <p:extLst>
      <p:ext uri="{BB962C8B-B14F-4D97-AF65-F5344CB8AC3E}">
        <p14:creationId xmlns:p14="http://schemas.microsoft.com/office/powerpoint/2010/main" val="34949038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00885-D1B1-034A-96D6-AEDF4623FAE4}"/>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A1669D0F-EE96-BE46-BBBE-E8572DA40866}"/>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636100CA-7F05-624D-86DF-00EF4809DFED}"/>
              </a:ext>
            </a:extLst>
          </p:cNvPr>
          <p:cNvSpPr>
            <a:spLocks noGrp="1"/>
          </p:cNvSpPr>
          <p:nvPr>
            <p:ph type="dt" sz="half" idx="10"/>
          </p:nvPr>
        </p:nvSpPr>
        <p:spPr/>
        <p:txBody>
          <a:bodyPr/>
          <a:lstStyle/>
          <a:p>
            <a:fld id="{E1ABD6B5-892B-1644-9A97-2B3F81F11F0C}" type="datetimeFigureOut">
              <a:rPr lang="en-GB" smtClean="0"/>
              <a:t>08/07/2020</a:t>
            </a:fld>
            <a:endParaRPr lang="en-GB"/>
          </a:p>
        </p:txBody>
      </p:sp>
      <p:sp>
        <p:nvSpPr>
          <p:cNvPr id="5" name="Footer Placeholder 4">
            <a:extLst>
              <a:ext uri="{FF2B5EF4-FFF2-40B4-BE49-F238E27FC236}">
                <a16:creationId xmlns:a16="http://schemas.microsoft.com/office/drawing/2014/main" id="{DB9AB18A-0CEA-9243-8035-0C969A44C26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9D5EEDE-BE5E-344B-83C3-1802D72AC0ED}"/>
              </a:ext>
            </a:extLst>
          </p:cNvPr>
          <p:cNvSpPr>
            <a:spLocks noGrp="1"/>
          </p:cNvSpPr>
          <p:nvPr>
            <p:ph type="sldNum" sz="quarter" idx="12"/>
          </p:nvPr>
        </p:nvSpPr>
        <p:spPr/>
        <p:txBody>
          <a:bodyPr/>
          <a:lstStyle/>
          <a:p>
            <a:fld id="{0BA8C03E-ED9D-A644-A8B2-C10809F4987C}" type="slidenum">
              <a:rPr lang="en-GB" smtClean="0"/>
              <a:t>‹#›</a:t>
            </a:fld>
            <a:endParaRPr lang="en-GB"/>
          </a:p>
        </p:txBody>
      </p:sp>
    </p:spTree>
    <p:extLst>
      <p:ext uri="{BB962C8B-B14F-4D97-AF65-F5344CB8AC3E}">
        <p14:creationId xmlns:p14="http://schemas.microsoft.com/office/powerpoint/2010/main" val="35126126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B8818-3D28-FD4C-947D-686334732D0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70378D2E-5DD9-344C-A9B6-02054955186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D9F715BE-FDF6-894C-8D21-790A2A561A5F}"/>
              </a:ext>
            </a:extLst>
          </p:cNvPr>
          <p:cNvSpPr>
            <a:spLocks noGrp="1"/>
          </p:cNvSpPr>
          <p:nvPr>
            <p:ph type="dt" sz="half" idx="10"/>
          </p:nvPr>
        </p:nvSpPr>
        <p:spPr/>
        <p:txBody>
          <a:bodyPr/>
          <a:lstStyle/>
          <a:p>
            <a:fld id="{E1ABD6B5-892B-1644-9A97-2B3F81F11F0C}" type="datetimeFigureOut">
              <a:rPr lang="en-GB" smtClean="0"/>
              <a:t>08/07/2020</a:t>
            </a:fld>
            <a:endParaRPr lang="en-GB"/>
          </a:p>
        </p:txBody>
      </p:sp>
      <p:sp>
        <p:nvSpPr>
          <p:cNvPr id="5" name="Footer Placeholder 4">
            <a:extLst>
              <a:ext uri="{FF2B5EF4-FFF2-40B4-BE49-F238E27FC236}">
                <a16:creationId xmlns:a16="http://schemas.microsoft.com/office/drawing/2014/main" id="{42E045AF-8258-3C4D-B6D7-203BB2A7D68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42B4F25-8F80-2C43-93FD-21D4C4476826}"/>
              </a:ext>
            </a:extLst>
          </p:cNvPr>
          <p:cNvSpPr>
            <a:spLocks noGrp="1"/>
          </p:cNvSpPr>
          <p:nvPr>
            <p:ph type="sldNum" sz="quarter" idx="12"/>
          </p:nvPr>
        </p:nvSpPr>
        <p:spPr/>
        <p:txBody>
          <a:bodyPr/>
          <a:lstStyle/>
          <a:p>
            <a:fld id="{0BA8C03E-ED9D-A644-A8B2-C10809F4987C}" type="slidenum">
              <a:rPr lang="en-GB" smtClean="0"/>
              <a:t>‹#›</a:t>
            </a:fld>
            <a:endParaRPr lang="en-GB"/>
          </a:p>
        </p:txBody>
      </p:sp>
    </p:spTree>
    <p:extLst>
      <p:ext uri="{BB962C8B-B14F-4D97-AF65-F5344CB8AC3E}">
        <p14:creationId xmlns:p14="http://schemas.microsoft.com/office/powerpoint/2010/main" val="37083183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AF3AF-1D35-D34E-9981-41F74563C508}"/>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9BFA81F4-592D-7241-A35F-165494D49E3F}"/>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EFEDB9D2-445D-2540-9979-D004F79B304D}"/>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D7BD3F64-73D7-9E4C-A532-F1C6AFE12433}"/>
              </a:ext>
            </a:extLst>
          </p:cNvPr>
          <p:cNvSpPr>
            <a:spLocks noGrp="1"/>
          </p:cNvSpPr>
          <p:nvPr>
            <p:ph type="dt" sz="half" idx="10"/>
          </p:nvPr>
        </p:nvSpPr>
        <p:spPr/>
        <p:txBody>
          <a:bodyPr/>
          <a:lstStyle/>
          <a:p>
            <a:fld id="{E1ABD6B5-892B-1644-9A97-2B3F81F11F0C}" type="datetimeFigureOut">
              <a:rPr lang="en-GB" smtClean="0"/>
              <a:t>08/07/2020</a:t>
            </a:fld>
            <a:endParaRPr lang="en-GB"/>
          </a:p>
        </p:txBody>
      </p:sp>
      <p:sp>
        <p:nvSpPr>
          <p:cNvPr id="6" name="Footer Placeholder 5">
            <a:extLst>
              <a:ext uri="{FF2B5EF4-FFF2-40B4-BE49-F238E27FC236}">
                <a16:creationId xmlns:a16="http://schemas.microsoft.com/office/drawing/2014/main" id="{DDA966DB-5724-BE49-B183-6A2A5AA530B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19BA2E7-BC4D-7241-B669-8173059F0D5E}"/>
              </a:ext>
            </a:extLst>
          </p:cNvPr>
          <p:cNvSpPr>
            <a:spLocks noGrp="1"/>
          </p:cNvSpPr>
          <p:nvPr>
            <p:ph type="sldNum" sz="quarter" idx="12"/>
          </p:nvPr>
        </p:nvSpPr>
        <p:spPr/>
        <p:txBody>
          <a:bodyPr/>
          <a:lstStyle/>
          <a:p>
            <a:fld id="{0BA8C03E-ED9D-A644-A8B2-C10809F4987C}" type="slidenum">
              <a:rPr lang="en-GB" smtClean="0"/>
              <a:t>‹#›</a:t>
            </a:fld>
            <a:endParaRPr lang="en-GB"/>
          </a:p>
        </p:txBody>
      </p:sp>
    </p:spTree>
    <p:extLst>
      <p:ext uri="{BB962C8B-B14F-4D97-AF65-F5344CB8AC3E}">
        <p14:creationId xmlns:p14="http://schemas.microsoft.com/office/powerpoint/2010/main" val="2526030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02E53D-6440-3947-8FE5-1965171F022E}"/>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83D3000B-3086-3749-91B3-83E106EB5C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7930CF49-447C-354F-8A97-AC713342E5EF}"/>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B95E68CE-5529-8649-B57C-186A0178C8B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6EC56F5A-3FD5-7846-97A8-D3F1A1089D05}"/>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FE021E62-5CB5-A24E-B930-9D6E49AC9102}"/>
              </a:ext>
            </a:extLst>
          </p:cNvPr>
          <p:cNvSpPr>
            <a:spLocks noGrp="1"/>
          </p:cNvSpPr>
          <p:nvPr>
            <p:ph type="dt" sz="half" idx="10"/>
          </p:nvPr>
        </p:nvSpPr>
        <p:spPr/>
        <p:txBody>
          <a:bodyPr/>
          <a:lstStyle/>
          <a:p>
            <a:fld id="{E1ABD6B5-892B-1644-9A97-2B3F81F11F0C}" type="datetimeFigureOut">
              <a:rPr lang="en-GB" smtClean="0"/>
              <a:t>08/07/2020</a:t>
            </a:fld>
            <a:endParaRPr lang="en-GB"/>
          </a:p>
        </p:txBody>
      </p:sp>
      <p:sp>
        <p:nvSpPr>
          <p:cNvPr id="8" name="Footer Placeholder 7">
            <a:extLst>
              <a:ext uri="{FF2B5EF4-FFF2-40B4-BE49-F238E27FC236}">
                <a16:creationId xmlns:a16="http://schemas.microsoft.com/office/drawing/2014/main" id="{6AE6886D-8C80-5045-AE96-C20DFA598CE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0AC134CA-87E4-BF4B-BC79-FA32898FA0A9}"/>
              </a:ext>
            </a:extLst>
          </p:cNvPr>
          <p:cNvSpPr>
            <a:spLocks noGrp="1"/>
          </p:cNvSpPr>
          <p:nvPr>
            <p:ph type="sldNum" sz="quarter" idx="12"/>
          </p:nvPr>
        </p:nvSpPr>
        <p:spPr/>
        <p:txBody>
          <a:bodyPr/>
          <a:lstStyle/>
          <a:p>
            <a:fld id="{0BA8C03E-ED9D-A644-A8B2-C10809F4987C}" type="slidenum">
              <a:rPr lang="en-GB" smtClean="0"/>
              <a:t>‹#›</a:t>
            </a:fld>
            <a:endParaRPr lang="en-GB"/>
          </a:p>
        </p:txBody>
      </p:sp>
    </p:spTree>
    <p:extLst>
      <p:ext uri="{BB962C8B-B14F-4D97-AF65-F5344CB8AC3E}">
        <p14:creationId xmlns:p14="http://schemas.microsoft.com/office/powerpoint/2010/main" val="41232628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5D46E-CFDF-BE4D-9A34-BAADB01D2FD5}"/>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B24BD502-6394-6B4A-8D6E-12FE8CF77617}"/>
              </a:ext>
            </a:extLst>
          </p:cNvPr>
          <p:cNvSpPr>
            <a:spLocks noGrp="1"/>
          </p:cNvSpPr>
          <p:nvPr>
            <p:ph type="dt" sz="half" idx="10"/>
          </p:nvPr>
        </p:nvSpPr>
        <p:spPr/>
        <p:txBody>
          <a:bodyPr/>
          <a:lstStyle/>
          <a:p>
            <a:fld id="{E1ABD6B5-892B-1644-9A97-2B3F81F11F0C}" type="datetimeFigureOut">
              <a:rPr lang="en-GB" smtClean="0"/>
              <a:t>08/07/2020</a:t>
            </a:fld>
            <a:endParaRPr lang="en-GB"/>
          </a:p>
        </p:txBody>
      </p:sp>
      <p:sp>
        <p:nvSpPr>
          <p:cNvPr id="4" name="Footer Placeholder 3">
            <a:extLst>
              <a:ext uri="{FF2B5EF4-FFF2-40B4-BE49-F238E27FC236}">
                <a16:creationId xmlns:a16="http://schemas.microsoft.com/office/drawing/2014/main" id="{FC8C4E5C-AA37-2E4F-AE93-385FF1EFA5C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4C53C41-19E7-EA47-9630-141AE259927D}"/>
              </a:ext>
            </a:extLst>
          </p:cNvPr>
          <p:cNvSpPr>
            <a:spLocks noGrp="1"/>
          </p:cNvSpPr>
          <p:nvPr>
            <p:ph type="sldNum" sz="quarter" idx="12"/>
          </p:nvPr>
        </p:nvSpPr>
        <p:spPr/>
        <p:txBody>
          <a:bodyPr/>
          <a:lstStyle/>
          <a:p>
            <a:fld id="{0BA8C03E-ED9D-A644-A8B2-C10809F4987C}" type="slidenum">
              <a:rPr lang="en-GB" smtClean="0"/>
              <a:t>‹#›</a:t>
            </a:fld>
            <a:endParaRPr lang="en-GB"/>
          </a:p>
        </p:txBody>
      </p:sp>
    </p:spTree>
    <p:extLst>
      <p:ext uri="{BB962C8B-B14F-4D97-AF65-F5344CB8AC3E}">
        <p14:creationId xmlns:p14="http://schemas.microsoft.com/office/powerpoint/2010/main" val="28853575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C4E099F-DF4C-E541-8933-6EB470DF121E}"/>
              </a:ext>
            </a:extLst>
          </p:cNvPr>
          <p:cNvSpPr>
            <a:spLocks noGrp="1"/>
          </p:cNvSpPr>
          <p:nvPr>
            <p:ph type="dt" sz="half" idx="10"/>
          </p:nvPr>
        </p:nvSpPr>
        <p:spPr/>
        <p:txBody>
          <a:bodyPr/>
          <a:lstStyle/>
          <a:p>
            <a:fld id="{E1ABD6B5-892B-1644-9A97-2B3F81F11F0C}" type="datetimeFigureOut">
              <a:rPr lang="en-GB" smtClean="0"/>
              <a:t>08/07/2020</a:t>
            </a:fld>
            <a:endParaRPr lang="en-GB"/>
          </a:p>
        </p:txBody>
      </p:sp>
      <p:sp>
        <p:nvSpPr>
          <p:cNvPr id="3" name="Footer Placeholder 2">
            <a:extLst>
              <a:ext uri="{FF2B5EF4-FFF2-40B4-BE49-F238E27FC236}">
                <a16:creationId xmlns:a16="http://schemas.microsoft.com/office/drawing/2014/main" id="{7B61B43F-0418-D842-99AD-CAA0070F513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1E4EC88-C078-FB40-9357-F7B96245B414}"/>
              </a:ext>
            </a:extLst>
          </p:cNvPr>
          <p:cNvSpPr>
            <a:spLocks noGrp="1"/>
          </p:cNvSpPr>
          <p:nvPr>
            <p:ph type="sldNum" sz="quarter" idx="12"/>
          </p:nvPr>
        </p:nvSpPr>
        <p:spPr/>
        <p:txBody>
          <a:bodyPr/>
          <a:lstStyle/>
          <a:p>
            <a:fld id="{0BA8C03E-ED9D-A644-A8B2-C10809F4987C}" type="slidenum">
              <a:rPr lang="en-GB" smtClean="0"/>
              <a:t>‹#›</a:t>
            </a:fld>
            <a:endParaRPr lang="en-GB"/>
          </a:p>
        </p:txBody>
      </p:sp>
    </p:spTree>
    <p:extLst>
      <p:ext uri="{BB962C8B-B14F-4D97-AF65-F5344CB8AC3E}">
        <p14:creationId xmlns:p14="http://schemas.microsoft.com/office/powerpoint/2010/main" val="40694691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1AB09-2A37-0B4E-B3EE-701519239EC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4D8EA7BB-859C-D547-A05C-56FBA0A4478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6096F9E5-97C2-144E-85D7-B244400454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29E862D-BA20-8043-AD2D-59194BF6EF7E}"/>
              </a:ext>
            </a:extLst>
          </p:cNvPr>
          <p:cNvSpPr>
            <a:spLocks noGrp="1"/>
          </p:cNvSpPr>
          <p:nvPr>
            <p:ph type="dt" sz="half" idx="10"/>
          </p:nvPr>
        </p:nvSpPr>
        <p:spPr/>
        <p:txBody>
          <a:bodyPr/>
          <a:lstStyle/>
          <a:p>
            <a:fld id="{E1ABD6B5-892B-1644-9A97-2B3F81F11F0C}" type="datetimeFigureOut">
              <a:rPr lang="en-GB" smtClean="0"/>
              <a:t>08/07/2020</a:t>
            </a:fld>
            <a:endParaRPr lang="en-GB"/>
          </a:p>
        </p:txBody>
      </p:sp>
      <p:sp>
        <p:nvSpPr>
          <p:cNvPr id="6" name="Footer Placeholder 5">
            <a:extLst>
              <a:ext uri="{FF2B5EF4-FFF2-40B4-BE49-F238E27FC236}">
                <a16:creationId xmlns:a16="http://schemas.microsoft.com/office/drawing/2014/main" id="{EC69DF52-B091-E143-AA99-88F1B869609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5648A11-00AE-5849-A737-3AEE01DC16FF}"/>
              </a:ext>
            </a:extLst>
          </p:cNvPr>
          <p:cNvSpPr>
            <a:spLocks noGrp="1"/>
          </p:cNvSpPr>
          <p:nvPr>
            <p:ph type="sldNum" sz="quarter" idx="12"/>
          </p:nvPr>
        </p:nvSpPr>
        <p:spPr/>
        <p:txBody>
          <a:bodyPr/>
          <a:lstStyle/>
          <a:p>
            <a:fld id="{0BA8C03E-ED9D-A644-A8B2-C10809F4987C}" type="slidenum">
              <a:rPr lang="en-GB" smtClean="0"/>
              <a:t>‹#›</a:t>
            </a:fld>
            <a:endParaRPr lang="en-GB"/>
          </a:p>
        </p:txBody>
      </p:sp>
    </p:spTree>
    <p:extLst>
      <p:ext uri="{BB962C8B-B14F-4D97-AF65-F5344CB8AC3E}">
        <p14:creationId xmlns:p14="http://schemas.microsoft.com/office/powerpoint/2010/main" val="39025631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A8E41-CAD2-8740-A067-DBF5C10F802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B717BD64-A88A-0E4A-9601-6BB59B9DE4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0EBBCB7-B351-C448-802A-8C3AFFF1DB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5B8C361-DADD-7742-822C-A4255C881C48}"/>
              </a:ext>
            </a:extLst>
          </p:cNvPr>
          <p:cNvSpPr>
            <a:spLocks noGrp="1"/>
          </p:cNvSpPr>
          <p:nvPr>
            <p:ph type="dt" sz="half" idx="10"/>
          </p:nvPr>
        </p:nvSpPr>
        <p:spPr/>
        <p:txBody>
          <a:bodyPr/>
          <a:lstStyle/>
          <a:p>
            <a:fld id="{E1ABD6B5-892B-1644-9A97-2B3F81F11F0C}" type="datetimeFigureOut">
              <a:rPr lang="en-GB" smtClean="0"/>
              <a:t>08/07/2020</a:t>
            </a:fld>
            <a:endParaRPr lang="en-GB"/>
          </a:p>
        </p:txBody>
      </p:sp>
      <p:sp>
        <p:nvSpPr>
          <p:cNvPr id="6" name="Footer Placeholder 5">
            <a:extLst>
              <a:ext uri="{FF2B5EF4-FFF2-40B4-BE49-F238E27FC236}">
                <a16:creationId xmlns:a16="http://schemas.microsoft.com/office/drawing/2014/main" id="{C6E6E42C-4B73-D041-99B2-558C96630B0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5DFE34D-F09C-FF4B-A37F-F372B16FF67B}"/>
              </a:ext>
            </a:extLst>
          </p:cNvPr>
          <p:cNvSpPr>
            <a:spLocks noGrp="1"/>
          </p:cNvSpPr>
          <p:nvPr>
            <p:ph type="sldNum" sz="quarter" idx="12"/>
          </p:nvPr>
        </p:nvSpPr>
        <p:spPr/>
        <p:txBody>
          <a:bodyPr/>
          <a:lstStyle/>
          <a:p>
            <a:fld id="{0BA8C03E-ED9D-A644-A8B2-C10809F4987C}" type="slidenum">
              <a:rPr lang="en-GB" smtClean="0"/>
              <a:t>‹#›</a:t>
            </a:fld>
            <a:endParaRPr lang="en-GB"/>
          </a:p>
        </p:txBody>
      </p:sp>
    </p:spTree>
    <p:extLst>
      <p:ext uri="{BB962C8B-B14F-4D97-AF65-F5344CB8AC3E}">
        <p14:creationId xmlns:p14="http://schemas.microsoft.com/office/powerpoint/2010/main" val="38896037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25AFF-3CA4-DC45-91DF-5833C14AEC06}"/>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A1F72258-54A4-3545-A0AF-41D85225A161}"/>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5E4CD1AE-1B8C-D347-A753-781307681F39}"/>
              </a:ext>
            </a:extLst>
          </p:cNvPr>
          <p:cNvSpPr>
            <a:spLocks noGrp="1"/>
          </p:cNvSpPr>
          <p:nvPr>
            <p:ph type="dt" sz="half" idx="10"/>
          </p:nvPr>
        </p:nvSpPr>
        <p:spPr/>
        <p:txBody>
          <a:bodyPr/>
          <a:lstStyle/>
          <a:p>
            <a:fld id="{E1ABD6B5-892B-1644-9A97-2B3F81F11F0C}" type="datetimeFigureOut">
              <a:rPr lang="en-GB" smtClean="0"/>
              <a:t>08/07/2020</a:t>
            </a:fld>
            <a:endParaRPr lang="en-GB"/>
          </a:p>
        </p:txBody>
      </p:sp>
      <p:sp>
        <p:nvSpPr>
          <p:cNvPr id="5" name="Footer Placeholder 4">
            <a:extLst>
              <a:ext uri="{FF2B5EF4-FFF2-40B4-BE49-F238E27FC236}">
                <a16:creationId xmlns:a16="http://schemas.microsoft.com/office/drawing/2014/main" id="{B1FCE0FE-4BB1-EA41-84C1-19AE4B1F42C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9FE115C-8CB8-8049-859D-BD24FE7D99C4}"/>
              </a:ext>
            </a:extLst>
          </p:cNvPr>
          <p:cNvSpPr>
            <a:spLocks noGrp="1"/>
          </p:cNvSpPr>
          <p:nvPr>
            <p:ph type="sldNum" sz="quarter" idx="12"/>
          </p:nvPr>
        </p:nvSpPr>
        <p:spPr/>
        <p:txBody>
          <a:bodyPr/>
          <a:lstStyle/>
          <a:p>
            <a:fld id="{0BA8C03E-ED9D-A644-A8B2-C10809F4987C}" type="slidenum">
              <a:rPr lang="en-GB" smtClean="0"/>
              <a:t>‹#›</a:t>
            </a:fld>
            <a:endParaRPr lang="en-GB"/>
          </a:p>
        </p:txBody>
      </p:sp>
    </p:spTree>
    <p:extLst>
      <p:ext uri="{BB962C8B-B14F-4D97-AF65-F5344CB8AC3E}">
        <p14:creationId xmlns:p14="http://schemas.microsoft.com/office/powerpoint/2010/main" val="1101838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273C523-9654-DF4F-93E1-6239F2C10AD3}"/>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71057F63-CE58-F14A-94F1-BECBA3780B85}"/>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C8C0E858-DCB2-434A-B6ED-7AB2C0330FAA}"/>
              </a:ext>
            </a:extLst>
          </p:cNvPr>
          <p:cNvSpPr>
            <a:spLocks noGrp="1"/>
          </p:cNvSpPr>
          <p:nvPr>
            <p:ph type="dt" sz="half" idx="10"/>
          </p:nvPr>
        </p:nvSpPr>
        <p:spPr/>
        <p:txBody>
          <a:bodyPr/>
          <a:lstStyle/>
          <a:p>
            <a:fld id="{E1ABD6B5-892B-1644-9A97-2B3F81F11F0C}" type="datetimeFigureOut">
              <a:rPr lang="en-GB" smtClean="0"/>
              <a:t>08/07/2020</a:t>
            </a:fld>
            <a:endParaRPr lang="en-GB"/>
          </a:p>
        </p:txBody>
      </p:sp>
      <p:sp>
        <p:nvSpPr>
          <p:cNvPr id="5" name="Footer Placeholder 4">
            <a:extLst>
              <a:ext uri="{FF2B5EF4-FFF2-40B4-BE49-F238E27FC236}">
                <a16:creationId xmlns:a16="http://schemas.microsoft.com/office/drawing/2014/main" id="{A61CB0F2-BD3F-B54B-9AEA-3BD4B387402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3E03549-06AC-8644-A20B-C1F752818082}"/>
              </a:ext>
            </a:extLst>
          </p:cNvPr>
          <p:cNvSpPr>
            <a:spLocks noGrp="1"/>
          </p:cNvSpPr>
          <p:nvPr>
            <p:ph type="sldNum" sz="quarter" idx="12"/>
          </p:nvPr>
        </p:nvSpPr>
        <p:spPr/>
        <p:txBody>
          <a:bodyPr/>
          <a:lstStyle/>
          <a:p>
            <a:fld id="{0BA8C03E-ED9D-A644-A8B2-C10809F4987C}" type="slidenum">
              <a:rPr lang="en-GB" smtClean="0"/>
              <a:t>‹#›</a:t>
            </a:fld>
            <a:endParaRPr lang="en-GB"/>
          </a:p>
        </p:txBody>
      </p:sp>
    </p:spTree>
    <p:extLst>
      <p:ext uri="{BB962C8B-B14F-4D97-AF65-F5344CB8AC3E}">
        <p14:creationId xmlns:p14="http://schemas.microsoft.com/office/powerpoint/2010/main" val="35825594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7508A6-E4CA-1447-9CE1-42686B11E34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F99F6B70-0093-6F4E-9CFF-E7F1F729121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C6E714DA-EBF9-C445-9FB6-30AB610A800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ABD6B5-892B-1644-9A97-2B3F81F11F0C}" type="datetimeFigureOut">
              <a:rPr lang="en-GB" smtClean="0"/>
              <a:t>08/07/2020</a:t>
            </a:fld>
            <a:endParaRPr lang="en-GB"/>
          </a:p>
        </p:txBody>
      </p:sp>
      <p:sp>
        <p:nvSpPr>
          <p:cNvPr id="5" name="Footer Placeholder 4">
            <a:extLst>
              <a:ext uri="{FF2B5EF4-FFF2-40B4-BE49-F238E27FC236}">
                <a16:creationId xmlns:a16="http://schemas.microsoft.com/office/drawing/2014/main" id="{01B9A445-53BE-B24E-BA72-E43E4485FAF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3B606D0-B855-4A42-BB39-91F192943DD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A8C03E-ED9D-A644-A8B2-C10809F4987C}" type="slidenum">
              <a:rPr lang="en-GB" smtClean="0"/>
              <a:t>‹#›</a:t>
            </a:fld>
            <a:endParaRPr lang="en-GB"/>
          </a:p>
        </p:txBody>
      </p:sp>
    </p:spTree>
    <p:extLst>
      <p:ext uri="{BB962C8B-B14F-4D97-AF65-F5344CB8AC3E}">
        <p14:creationId xmlns:p14="http://schemas.microsoft.com/office/powerpoint/2010/main" val="30586524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3.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3.png"/><Relationship Id="rId5" Type="http://schemas.openxmlformats.org/officeDocument/2006/relationships/image" Target="../media/image4.tiff"/><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media" Target="../media/media4.mp3"/><Relationship Id="rId7" Type="http://schemas.openxmlformats.org/officeDocument/2006/relationships/image" Target="../media/image5.jpe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notesSlide" Target="../notesSlides/notesSlide5.xml"/><Relationship Id="rId5" Type="http://schemas.openxmlformats.org/officeDocument/2006/relationships/slideLayout" Target="../slideLayouts/slideLayout2.xml"/><Relationship Id="rId4" Type="http://schemas.openxmlformats.org/officeDocument/2006/relationships/audio" Target="../media/media4.mp3"/></Relationships>
</file>

<file path=ppt/slides/_rels/slide6.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media" Target="../media/media6.mp3"/><Relationship Id="rId7" Type="http://schemas.openxmlformats.org/officeDocument/2006/relationships/image" Target="../media/image6.jpeg"/><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notesSlide" Target="../notesSlides/notesSlide6.xml"/><Relationship Id="rId5" Type="http://schemas.openxmlformats.org/officeDocument/2006/relationships/slideLayout" Target="../slideLayouts/slideLayout2.xml"/><Relationship Id="rId4" Type="http://schemas.openxmlformats.org/officeDocument/2006/relationships/audio" Target="../media/media6.mp3"/></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8" Type="http://schemas.openxmlformats.org/officeDocument/2006/relationships/image" Target="../media/image14.jpeg"/><Relationship Id="rId3" Type="http://schemas.microsoft.com/office/2007/relationships/media" Target="../media/media11.mp3"/><Relationship Id="rId7" Type="http://schemas.openxmlformats.org/officeDocument/2006/relationships/image" Target="../media/image15.tiff"/><Relationship Id="rId2" Type="http://schemas.openxmlformats.org/officeDocument/2006/relationships/audio" Target="../media/media10.mp3"/><Relationship Id="rId1" Type="http://schemas.microsoft.com/office/2007/relationships/media" Target="../media/media10.mp3"/><Relationship Id="rId6" Type="http://schemas.openxmlformats.org/officeDocument/2006/relationships/notesSlide" Target="../notesSlides/notesSlide11.xml"/><Relationship Id="rId5" Type="http://schemas.openxmlformats.org/officeDocument/2006/relationships/slideLayout" Target="../slideLayouts/slideLayout2.xml"/><Relationship Id="rId4" Type="http://schemas.openxmlformats.org/officeDocument/2006/relationships/audio" Target="../media/media11.mp3"/><Relationship Id="rId9"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image" Target="../media/image3.png"/><Relationship Id="rId5" Type="http://schemas.openxmlformats.org/officeDocument/2006/relationships/image" Target="../media/image14.jpe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p3"/><Relationship Id="rId1" Type="http://schemas.microsoft.com/office/2007/relationships/media" Target="../media/media13.mp3"/><Relationship Id="rId6" Type="http://schemas.openxmlformats.org/officeDocument/2006/relationships/image" Target="../media/image16.tiff"/><Relationship Id="rId5" Type="http://schemas.openxmlformats.org/officeDocument/2006/relationships/image" Target="../media/image3.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p3"/><Relationship Id="rId1" Type="http://schemas.microsoft.com/office/2007/relationships/media" Target="../media/media14.mp3"/><Relationship Id="rId5" Type="http://schemas.openxmlformats.org/officeDocument/2006/relationships/image" Target="../media/image3.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p3"/><Relationship Id="rId1" Type="http://schemas.microsoft.com/office/2007/relationships/media" Target="../media/media15.mp3"/><Relationship Id="rId5" Type="http://schemas.openxmlformats.org/officeDocument/2006/relationships/image" Target="../media/image3.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p3"/><Relationship Id="rId1" Type="http://schemas.microsoft.com/office/2007/relationships/media" Target="../media/media16.mp3"/><Relationship Id="rId6" Type="http://schemas.openxmlformats.org/officeDocument/2006/relationships/image" Target="../media/image17.jpeg"/><Relationship Id="rId5" Type="http://schemas.openxmlformats.org/officeDocument/2006/relationships/image" Target="../media/image3.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p3"/><Relationship Id="rId1" Type="http://schemas.microsoft.com/office/2007/relationships/media" Target="../media/media17.mp3"/><Relationship Id="rId5" Type="http://schemas.openxmlformats.org/officeDocument/2006/relationships/image" Target="../media/image3.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835B6-1C90-E342-B31F-8D511307247D}"/>
              </a:ext>
            </a:extLst>
          </p:cNvPr>
          <p:cNvSpPr>
            <a:spLocks noGrp="1"/>
          </p:cNvSpPr>
          <p:nvPr>
            <p:ph type="ctrTitle"/>
          </p:nvPr>
        </p:nvSpPr>
        <p:spPr>
          <a:xfrm>
            <a:off x="0" y="0"/>
            <a:ext cx="12192000" cy="811689"/>
          </a:xfrm>
        </p:spPr>
        <p:txBody>
          <a:bodyPr>
            <a:normAutofit fontScale="90000"/>
          </a:bodyPr>
          <a:lstStyle/>
          <a:p>
            <a:r>
              <a:rPr lang="en-GB" dirty="0">
                <a:latin typeface="+mn-lt"/>
              </a:rPr>
              <a:t>Crime and Punishment in Britain</a:t>
            </a:r>
          </a:p>
        </p:txBody>
      </p:sp>
      <p:sp>
        <p:nvSpPr>
          <p:cNvPr id="3" name="Subtitle 2">
            <a:extLst>
              <a:ext uri="{FF2B5EF4-FFF2-40B4-BE49-F238E27FC236}">
                <a16:creationId xmlns:a16="http://schemas.microsoft.com/office/drawing/2014/main" id="{2C7685D3-D1E8-7F4D-A7F5-70D4D24833EC}"/>
              </a:ext>
            </a:extLst>
          </p:cNvPr>
          <p:cNvSpPr>
            <a:spLocks noGrp="1"/>
          </p:cNvSpPr>
          <p:nvPr>
            <p:ph type="subTitle" idx="1"/>
          </p:nvPr>
        </p:nvSpPr>
        <p:spPr>
          <a:xfrm>
            <a:off x="671513" y="1751967"/>
            <a:ext cx="10972800" cy="3134360"/>
          </a:xfrm>
        </p:spPr>
        <p:txBody>
          <a:bodyPr>
            <a:normAutofit lnSpcReduction="10000"/>
          </a:bodyPr>
          <a:lstStyle/>
          <a:p>
            <a:pPr algn="l"/>
            <a:r>
              <a:rPr lang="en-GB" b="1" dirty="0"/>
              <a:t>Session expectations</a:t>
            </a:r>
          </a:p>
          <a:p>
            <a:pPr marL="342900" indent="-342900" algn="l">
              <a:buFont typeface="Arial" panose="020B0604020202020204" pitchFamily="34" charset="0"/>
              <a:buChar char="•"/>
            </a:pPr>
            <a:r>
              <a:rPr lang="en-GB" b="1" i="1" dirty="0"/>
              <a:t>Silence during presentations </a:t>
            </a:r>
          </a:p>
          <a:p>
            <a:pPr marL="342900" indent="-342900" algn="l">
              <a:buFont typeface="Arial" panose="020B0604020202020204" pitchFamily="34" charset="0"/>
              <a:buChar char="•"/>
            </a:pPr>
            <a:r>
              <a:rPr lang="en-GB" b="1" i="1" dirty="0"/>
              <a:t>Make your own independent notes - do not just copy from the board, listen carefully.</a:t>
            </a:r>
          </a:p>
          <a:p>
            <a:pPr marL="342900" indent="-342900" algn="l">
              <a:buFont typeface="Arial" panose="020B0604020202020204" pitchFamily="34" charset="0"/>
              <a:buChar char="•"/>
            </a:pPr>
            <a:r>
              <a:rPr lang="en-GB" b="1" i="1" dirty="0"/>
              <a:t>Use the headings at the top of each slide to create sub-headings and organise your notes.</a:t>
            </a:r>
          </a:p>
          <a:p>
            <a:pPr marL="342900" indent="-342900" algn="l">
              <a:buFont typeface="Arial" panose="020B0604020202020204" pitchFamily="34" charset="0"/>
              <a:buChar char="•"/>
            </a:pPr>
            <a:r>
              <a:rPr lang="en-GB" b="1" i="1" dirty="0"/>
              <a:t>Listen carefully to the information</a:t>
            </a:r>
          </a:p>
          <a:p>
            <a:pPr marL="342900" indent="-342900" algn="l">
              <a:buFont typeface="Arial" panose="020B0604020202020204" pitchFamily="34" charset="0"/>
              <a:buChar char="•"/>
            </a:pPr>
            <a:r>
              <a:rPr lang="en-GB" b="1" i="1" dirty="0"/>
              <a:t>Write questions down and wait for the Q+A. </a:t>
            </a:r>
          </a:p>
        </p:txBody>
      </p:sp>
      <p:sp>
        <p:nvSpPr>
          <p:cNvPr id="4" name="TextBox 3">
            <a:extLst>
              <a:ext uri="{FF2B5EF4-FFF2-40B4-BE49-F238E27FC236}">
                <a16:creationId xmlns:a16="http://schemas.microsoft.com/office/drawing/2014/main" id="{8C4AD833-6E9C-D447-8087-73B63E4EB7ED}"/>
              </a:ext>
            </a:extLst>
          </p:cNvPr>
          <p:cNvSpPr txBox="1"/>
          <p:nvPr/>
        </p:nvSpPr>
        <p:spPr>
          <a:xfrm>
            <a:off x="4997884" y="811689"/>
            <a:ext cx="1927131" cy="523220"/>
          </a:xfrm>
          <a:prstGeom prst="rect">
            <a:avLst/>
          </a:prstGeom>
          <a:noFill/>
        </p:spPr>
        <p:txBody>
          <a:bodyPr wrap="none" rtlCol="0">
            <a:spAutoFit/>
          </a:bodyPr>
          <a:lstStyle/>
          <a:p>
            <a:r>
              <a:rPr lang="en-GB" sz="2800" dirty="0"/>
              <a:t>Ms Khanom</a:t>
            </a:r>
          </a:p>
        </p:txBody>
      </p:sp>
      <p:pic>
        <p:nvPicPr>
          <p:cNvPr id="5" name="Picture 4">
            <a:extLst>
              <a:ext uri="{FF2B5EF4-FFF2-40B4-BE49-F238E27FC236}">
                <a16:creationId xmlns:a16="http://schemas.microsoft.com/office/drawing/2014/main" id="{B77C6A65-7425-D847-961E-40A141D379E4}"/>
              </a:ext>
            </a:extLst>
          </p:cNvPr>
          <p:cNvPicPr>
            <a:picLocks noChangeAspect="1"/>
          </p:cNvPicPr>
          <p:nvPr/>
        </p:nvPicPr>
        <p:blipFill>
          <a:blip r:embed="rId3"/>
          <a:stretch>
            <a:fillRect/>
          </a:stretch>
        </p:blipFill>
        <p:spPr>
          <a:xfrm>
            <a:off x="8797924" y="3966197"/>
            <a:ext cx="2722563" cy="2674376"/>
          </a:xfrm>
          <a:prstGeom prst="rect">
            <a:avLst/>
          </a:prstGeom>
        </p:spPr>
      </p:pic>
    </p:spTree>
    <p:extLst>
      <p:ext uri="{BB962C8B-B14F-4D97-AF65-F5344CB8AC3E}">
        <p14:creationId xmlns:p14="http://schemas.microsoft.com/office/powerpoint/2010/main" val="11956271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835B6-1C90-E342-B31F-8D511307247D}"/>
              </a:ext>
            </a:extLst>
          </p:cNvPr>
          <p:cNvSpPr>
            <a:spLocks noGrp="1"/>
          </p:cNvSpPr>
          <p:nvPr>
            <p:ph type="ctrTitle"/>
          </p:nvPr>
        </p:nvSpPr>
        <p:spPr>
          <a:xfrm>
            <a:off x="0" y="0"/>
            <a:ext cx="12192000" cy="811689"/>
          </a:xfrm>
        </p:spPr>
        <p:txBody>
          <a:bodyPr>
            <a:normAutofit fontScale="90000"/>
          </a:bodyPr>
          <a:lstStyle/>
          <a:p>
            <a:r>
              <a:rPr lang="en-GB" dirty="0">
                <a:latin typeface="+mn-lt"/>
              </a:rPr>
              <a:t>Crime and Punishment in Britain</a:t>
            </a:r>
          </a:p>
        </p:txBody>
      </p:sp>
      <p:sp>
        <p:nvSpPr>
          <p:cNvPr id="3" name="Subtitle 2">
            <a:extLst>
              <a:ext uri="{FF2B5EF4-FFF2-40B4-BE49-F238E27FC236}">
                <a16:creationId xmlns:a16="http://schemas.microsoft.com/office/drawing/2014/main" id="{2C7685D3-D1E8-7F4D-A7F5-70D4D24833EC}"/>
              </a:ext>
            </a:extLst>
          </p:cNvPr>
          <p:cNvSpPr>
            <a:spLocks noGrp="1"/>
          </p:cNvSpPr>
          <p:nvPr>
            <p:ph type="subTitle" idx="1"/>
          </p:nvPr>
        </p:nvSpPr>
        <p:spPr>
          <a:xfrm>
            <a:off x="1" y="1535242"/>
            <a:ext cx="12192000" cy="5322758"/>
          </a:xfrm>
        </p:spPr>
        <p:txBody>
          <a:bodyPr>
            <a:normAutofit/>
          </a:bodyPr>
          <a:lstStyle/>
          <a:p>
            <a:pPr algn="l"/>
            <a:r>
              <a:rPr lang="en-GB" b="1" dirty="0"/>
              <a:t>Key topic 1: 1000-1500 Medieval England</a:t>
            </a:r>
          </a:p>
          <a:p>
            <a:pPr marL="457200" indent="-457200" algn="l">
              <a:buAutoNum type="arabicPeriod"/>
            </a:pPr>
            <a:r>
              <a:rPr lang="en-GB" dirty="0"/>
              <a:t>Anglo Saxons </a:t>
            </a:r>
          </a:p>
          <a:p>
            <a:pPr marL="457200" indent="-457200" algn="l">
              <a:buAutoNum type="arabicPeriod"/>
            </a:pPr>
            <a:r>
              <a:rPr lang="en-GB" dirty="0"/>
              <a:t>Norman Conquest</a:t>
            </a:r>
          </a:p>
          <a:p>
            <a:pPr marL="457200" indent="-457200" algn="l">
              <a:buAutoNum type="arabicPeriod"/>
            </a:pPr>
            <a:r>
              <a:rPr lang="en-GB" dirty="0"/>
              <a:t>Later Middle Ages</a:t>
            </a:r>
          </a:p>
          <a:p>
            <a:pPr marL="457200" indent="-457200" algn="l">
              <a:buAutoNum type="arabicPeriod"/>
            </a:pPr>
            <a:r>
              <a:rPr lang="en-GB" dirty="0"/>
              <a:t>Role of the Church </a:t>
            </a:r>
          </a:p>
          <a:p>
            <a:pPr algn="l"/>
            <a:endParaRPr lang="en-GB" dirty="0"/>
          </a:p>
          <a:p>
            <a:pPr algn="l"/>
            <a:r>
              <a:rPr lang="en-GB" b="1" dirty="0"/>
              <a:t>Key strands: Crime, Law enforcement/Policing, Punishment </a:t>
            </a:r>
          </a:p>
          <a:p>
            <a:pPr algn="l"/>
            <a:endParaRPr lang="en-GB" dirty="0"/>
          </a:p>
          <a:p>
            <a:pPr algn="l"/>
            <a:r>
              <a:rPr lang="en-GB" b="1" i="1" dirty="0"/>
              <a:t>Keywords: Social crime, Crimes against person, Crimes against authority, law enforcement, policing, corporal punishment, trial by ordeal. </a:t>
            </a:r>
          </a:p>
        </p:txBody>
      </p:sp>
      <p:sp>
        <p:nvSpPr>
          <p:cNvPr id="4" name="TextBox 3">
            <a:extLst>
              <a:ext uri="{FF2B5EF4-FFF2-40B4-BE49-F238E27FC236}">
                <a16:creationId xmlns:a16="http://schemas.microsoft.com/office/drawing/2014/main" id="{8C4AD833-6E9C-D447-8087-73B63E4EB7ED}"/>
              </a:ext>
            </a:extLst>
          </p:cNvPr>
          <p:cNvSpPr txBox="1"/>
          <p:nvPr/>
        </p:nvSpPr>
        <p:spPr>
          <a:xfrm>
            <a:off x="4997884" y="811689"/>
            <a:ext cx="1927131" cy="523220"/>
          </a:xfrm>
          <a:prstGeom prst="rect">
            <a:avLst/>
          </a:prstGeom>
          <a:noFill/>
        </p:spPr>
        <p:txBody>
          <a:bodyPr wrap="none" rtlCol="0">
            <a:spAutoFit/>
          </a:bodyPr>
          <a:lstStyle/>
          <a:p>
            <a:r>
              <a:rPr lang="en-GB" sz="2800" dirty="0"/>
              <a:t>Ms Khanom</a:t>
            </a:r>
          </a:p>
        </p:txBody>
      </p:sp>
      <p:pic>
        <p:nvPicPr>
          <p:cNvPr id="5" name="Picture 4">
            <a:extLst>
              <a:ext uri="{FF2B5EF4-FFF2-40B4-BE49-F238E27FC236}">
                <a16:creationId xmlns:a16="http://schemas.microsoft.com/office/drawing/2014/main" id="{C65A4CCA-0F57-474D-B09A-94844B3645EC}"/>
              </a:ext>
            </a:extLst>
          </p:cNvPr>
          <p:cNvPicPr>
            <a:picLocks noChangeAspect="1"/>
          </p:cNvPicPr>
          <p:nvPr/>
        </p:nvPicPr>
        <p:blipFill rotWithShape="1">
          <a:blip r:embed="rId3"/>
          <a:srcRect t="17464" b="12777"/>
          <a:stretch/>
        </p:blipFill>
        <p:spPr>
          <a:xfrm>
            <a:off x="8549440" y="1334909"/>
            <a:ext cx="3090959" cy="3086130"/>
          </a:xfrm>
          <a:prstGeom prst="rect">
            <a:avLst/>
          </a:prstGeom>
        </p:spPr>
      </p:pic>
    </p:spTree>
    <p:extLst>
      <p:ext uri="{BB962C8B-B14F-4D97-AF65-F5344CB8AC3E}">
        <p14:creationId xmlns:p14="http://schemas.microsoft.com/office/powerpoint/2010/main" val="34630168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Parallelogram 16"/>
          <p:cNvSpPr/>
          <p:nvPr/>
        </p:nvSpPr>
        <p:spPr>
          <a:xfrm>
            <a:off x="21051" y="893666"/>
            <a:ext cx="1975552" cy="833793"/>
          </a:xfrm>
          <a:prstGeom prst="parallelogram">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2000" b="1" dirty="0"/>
              <a:t>Poverty and Wealth</a:t>
            </a:r>
          </a:p>
        </p:txBody>
      </p:sp>
      <p:sp>
        <p:nvSpPr>
          <p:cNvPr id="18" name="Parallelogram 17"/>
          <p:cNvSpPr/>
          <p:nvPr/>
        </p:nvSpPr>
        <p:spPr>
          <a:xfrm>
            <a:off x="2469835" y="784172"/>
            <a:ext cx="1975552" cy="844603"/>
          </a:xfrm>
          <a:prstGeom prst="parallelogram">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GB" sz="2000" b="1" dirty="0"/>
              <a:t>Attitudes in Society</a:t>
            </a:r>
          </a:p>
        </p:txBody>
      </p:sp>
      <p:sp>
        <p:nvSpPr>
          <p:cNvPr id="19" name="Parallelogram 18"/>
          <p:cNvSpPr/>
          <p:nvPr/>
        </p:nvSpPr>
        <p:spPr>
          <a:xfrm>
            <a:off x="4798942" y="784172"/>
            <a:ext cx="2193265" cy="844604"/>
          </a:xfrm>
          <a:prstGeom prst="parallelogram">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GB" sz="2000" b="1" dirty="0"/>
              <a:t>Institutions- </a:t>
            </a:r>
            <a:r>
              <a:rPr lang="en-GB" b="1" dirty="0"/>
              <a:t>Government</a:t>
            </a:r>
          </a:p>
        </p:txBody>
      </p:sp>
      <p:sp>
        <p:nvSpPr>
          <p:cNvPr id="20" name="Parallelogram 19"/>
          <p:cNvSpPr/>
          <p:nvPr/>
        </p:nvSpPr>
        <p:spPr>
          <a:xfrm>
            <a:off x="7345244" y="794982"/>
            <a:ext cx="1975552" cy="833794"/>
          </a:xfrm>
          <a:prstGeom prst="parallelogram">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GB" sz="2000" b="1" dirty="0"/>
              <a:t>Institutions-Church</a:t>
            </a:r>
          </a:p>
        </p:txBody>
      </p:sp>
      <p:sp>
        <p:nvSpPr>
          <p:cNvPr id="21" name="Parallelogram 20"/>
          <p:cNvSpPr/>
          <p:nvPr/>
        </p:nvSpPr>
        <p:spPr>
          <a:xfrm>
            <a:off x="10071718" y="794982"/>
            <a:ext cx="1815833" cy="833794"/>
          </a:xfrm>
          <a:prstGeom prst="parallelogram">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GB" sz="2000" b="1" dirty="0"/>
              <a:t>Individuals</a:t>
            </a:r>
          </a:p>
        </p:txBody>
      </p:sp>
      <p:sp>
        <p:nvSpPr>
          <p:cNvPr id="24" name="Parallelogram 23"/>
          <p:cNvSpPr/>
          <p:nvPr/>
        </p:nvSpPr>
        <p:spPr>
          <a:xfrm>
            <a:off x="600075" y="5419588"/>
            <a:ext cx="2462131" cy="1002432"/>
          </a:xfrm>
          <a:prstGeom prst="parallelogram">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GB" sz="2000" b="1" dirty="0"/>
              <a:t>Science and technology</a:t>
            </a:r>
          </a:p>
        </p:txBody>
      </p:sp>
      <p:sp>
        <p:nvSpPr>
          <p:cNvPr id="25" name="Parallelogram 24"/>
          <p:cNvSpPr/>
          <p:nvPr/>
        </p:nvSpPr>
        <p:spPr>
          <a:xfrm>
            <a:off x="3464854" y="5349450"/>
            <a:ext cx="2329496" cy="1072569"/>
          </a:xfrm>
          <a:prstGeom prst="parallelogram">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GB" sz="2000" b="1" dirty="0"/>
              <a:t>Travel</a:t>
            </a:r>
          </a:p>
        </p:txBody>
      </p:sp>
      <p:sp>
        <p:nvSpPr>
          <p:cNvPr id="26" name="Parallelogram 25"/>
          <p:cNvSpPr/>
          <p:nvPr/>
        </p:nvSpPr>
        <p:spPr>
          <a:xfrm>
            <a:off x="6397652" y="5349449"/>
            <a:ext cx="2138339" cy="1072569"/>
          </a:xfrm>
          <a:prstGeom prst="parallelogram">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GB" sz="2000" b="1" dirty="0"/>
              <a:t>Towns</a:t>
            </a:r>
          </a:p>
        </p:txBody>
      </p:sp>
      <p:grpSp>
        <p:nvGrpSpPr>
          <p:cNvPr id="11" name="Group 10"/>
          <p:cNvGrpSpPr/>
          <p:nvPr/>
        </p:nvGrpSpPr>
        <p:grpSpPr>
          <a:xfrm>
            <a:off x="6294094" y="2085691"/>
            <a:ext cx="5052004" cy="2574098"/>
            <a:chOff x="2592264" y="2564904"/>
            <a:chExt cx="4788048" cy="2664296"/>
          </a:xfrm>
        </p:grpSpPr>
        <p:sp>
          <p:nvSpPr>
            <p:cNvPr id="12" name="Isosceles Triangle 11"/>
            <p:cNvSpPr/>
            <p:nvPr/>
          </p:nvSpPr>
          <p:spPr>
            <a:xfrm>
              <a:off x="3779912" y="2852936"/>
              <a:ext cx="2160240" cy="1872208"/>
            </a:xfrm>
            <a:prstGeom prst="triangl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p:cNvSpPr/>
            <p:nvPr/>
          </p:nvSpPr>
          <p:spPr>
            <a:xfrm>
              <a:off x="3923928" y="2564904"/>
              <a:ext cx="1728192"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Criminal Activity</a:t>
              </a:r>
            </a:p>
          </p:txBody>
        </p:sp>
        <p:sp>
          <p:nvSpPr>
            <p:cNvPr id="14" name="Rectangle 13"/>
            <p:cNvSpPr/>
            <p:nvPr/>
          </p:nvSpPr>
          <p:spPr>
            <a:xfrm>
              <a:off x="5652120" y="4437112"/>
              <a:ext cx="1728192" cy="7920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Punishment</a:t>
              </a:r>
            </a:p>
          </p:txBody>
        </p:sp>
        <p:sp>
          <p:nvSpPr>
            <p:cNvPr id="15" name="Rectangle 14"/>
            <p:cNvSpPr/>
            <p:nvPr/>
          </p:nvSpPr>
          <p:spPr>
            <a:xfrm>
              <a:off x="2592264" y="4437112"/>
              <a:ext cx="1907728" cy="7920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Methods used to enforce the law</a:t>
              </a:r>
            </a:p>
          </p:txBody>
        </p:sp>
      </p:grpSp>
      <p:sp>
        <p:nvSpPr>
          <p:cNvPr id="2" name="TextBox 1"/>
          <p:cNvSpPr txBox="1"/>
          <p:nvPr/>
        </p:nvSpPr>
        <p:spPr>
          <a:xfrm>
            <a:off x="0" y="2856"/>
            <a:ext cx="12191999" cy="523220"/>
          </a:xfrm>
          <a:prstGeom prst="rect">
            <a:avLst/>
          </a:prstGeom>
          <a:noFill/>
        </p:spPr>
        <p:txBody>
          <a:bodyPr wrap="square" rtlCol="0">
            <a:spAutoFit/>
          </a:bodyPr>
          <a:lstStyle/>
          <a:p>
            <a:pPr algn="ctr"/>
            <a:r>
              <a:rPr lang="en-GB" sz="2800" b="1" dirty="0"/>
              <a:t>Which factors led to change and continuity in Crime and Punishment in England?</a:t>
            </a:r>
          </a:p>
        </p:txBody>
      </p:sp>
      <p:sp>
        <p:nvSpPr>
          <p:cNvPr id="23" name="Up Arrow Callout 22"/>
          <p:cNvSpPr/>
          <p:nvPr/>
        </p:nvSpPr>
        <p:spPr>
          <a:xfrm>
            <a:off x="3060000" y="1727460"/>
            <a:ext cx="3036000" cy="716462"/>
          </a:xfrm>
          <a:prstGeom prst="upArrowCallout">
            <a:avLst>
              <a:gd name="adj1" fmla="val 10856"/>
              <a:gd name="adj2" fmla="val 16918"/>
              <a:gd name="adj3" fmla="val 25000"/>
              <a:gd name="adj4" fmla="val 6497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GB" sz="1600" b="1" dirty="0"/>
              <a:t>Most important impact on C &amp; P</a:t>
            </a:r>
          </a:p>
        </p:txBody>
      </p:sp>
      <p:sp>
        <p:nvSpPr>
          <p:cNvPr id="28" name="Left Arrow Callout 27"/>
          <p:cNvSpPr/>
          <p:nvPr/>
        </p:nvSpPr>
        <p:spPr>
          <a:xfrm>
            <a:off x="8964605" y="5348147"/>
            <a:ext cx="2856304" cy="1072569"/>
          </a:xfrm>
          <a:prstGeom prst="leftArrowCallou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GB" sz="1400" b="1" dirty="0"/>
              <a:t>Important but </a:t>
            </a:r>
            <a:r>
              <a:rPr lang="en-GB" sz="1400" b="1" u="sng" dirty="0"/>
              <a:t>not consistent </a:t>
            </a:r>
            <a:r>
              <a:rPr lang="en-GB" sz="1400" b="1" dirty="0"/>
              <a:t>through time</a:t>
            </a:r>
          </a:p>
        </p:txBody>
      </p:sp>
      <p:sp>
        <p:nvSpPr>
          <p:cNvPr id="7" name="TextBox 6">
            <a:extLst>
              <a:ext uri="{FF2B5EF4-FFF2-40B4-BE49-F238E27FC236}">
                <a16:creationId xmlns:a16="http://schemas.microsoft.com/office/drawing/2014/main" id="{2983CBA5-F011-D14C-ADF8-42EF56EA61C9}"/>
              </a:ext>
            </a:extLst>
          </p:cNvPr>
          <p:cNvSpPr txBox="1"/>
          <p:nvPr/>
        </p:nvSpPr>
        <p:spPr>
          <a:xfrm>
            <a:off x="845902" y="3172267"/>
            <a:ext cx="4197585" cy="1200329"/>
          </a:xfrm>
          <a:prstGeom prst="rect">
            <a:avLst/>
          </a:prstGeom>
          <a:noFill/>
          <a:ln>
            <a:solidFill>
              <a:schemeClr val="accent1"/>
            </a:solidFill>
          </a:ln>
        </p:spPr>
        <p:txBody>
          <a:bodyPr wrap="square" rtlCol="0">
            <a:spAutoFit/>
          </a:bodyPr>
          <a:lstStyle/>
          <a:p>
            <a:pPr marL="285750" indent="-285750">
              <a:buFont typeface="Arial" panose="020B0604020202020204" pitchFamily="34" charset="0"/>
              <a:buChar char="•"/>
            </a:pPr>
            <a:r>
              <a:rPr lang="en-GB" dirty="0"/>
              <a:t>Factors are things that </a:t>
            </a:r>
            <a:r>
              <a:rPr lang="en-GB" b="1" dirty="0"/>
              <a:t>influenced</a:t>
            </a:r>
            <a:r>
              <a:rPr lang="en-GB" dirty="0"/>
              <a:t> Crime and punishment.</a:t>
            </a:r>
          </a:p>
          <a:p>
            <a:pPr marL="285750" indent="-285750">
              <a:buFont typeface="Arial" panose="020B0604020202020204" pitchFamily="34" charset="0"/>
              <a:buChar char="•"/>
            </a:pPr>
            <a:r>
              <a:rPr lang="en-GB" dirty="0"/>
              <a:t>They help cause </a:t>
            </a:r>
            <a:r>
              <a:rPr lang="en-GB" b="1" dirty="0"/>
              <a:t>change</a:t>
            </a:r>
          </a:p>
          <a:p>
            <a:pPr marL="285750" indent="-285750">
              <a:buFont typeface="Arial" panose="020B0604020202020204" pitchFamily="34" charset="0"/>
              <a:buChar char="•"/>
            </a:pPr>
            <a:r>
              <a:rPr lang="en-GB" dirty="0"/>
              <a:t>They helped encourage </a:t>
            </a:r>
            <a:r>
              <a:rPr lang="en-GB" b="1" dirty="0"/>
              <a:t>continuity</a:t>
            </a:r>
            <a:r>
              <a:rPr lang="en-GB" dirty="0"/>
              <a:t>.</a:t>
            </a:r>
          </a:p>
        </p:txBody>
      </p:sp>
      <p:pic>
        <p:nvPicPr>
          <p:cNvPr id="3" name="Factors for change" descr="Factors for change">
            <a:hlinkClick r:id="" action="ppaction://media"/>
            <a:extLst>
              <a:ext uri="{FF2B5EF4-FFF2-40B4-BE49-F238E27FC236}">
                <a16:creationId xmlns:a16="http://schemas.microsoft.com/office/drawing/2014/main" id="{139BF5C6-A684-0B4F-A535-2C9445E035B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05021" y="2125275"/>
            <a:ext cx="812800" cy="812800"/>
          </a:xfrm>
          <a:prstGeom prst="rect">
            <a:avLst/>
          </a:prstGeom>
        </p:spPr>
      </p:pic>
    </p:spTree>
    <p:extLst>
      <p:ext uri="{BB962C8B-B14F-4D97-AF65-F5344CB8AC3E}">
        <p14:creationId xmlns:p14="http://schemas.microsoft.com/office/powerpoint/2010/main" val="3096912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747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98B13-4E30-E74B-887E-60AB504C5C46}"/>
              </a:ext>
            </a:extLst>
          </p:cNvPr>
          <p:cNvSpPr>
            <a:spLocks noGrp="1"/>
          </p:cNvSpPr>
          <p:nvPr>
            <p:ph type="title"/>
          </p:nvPr>
        </p:nvSpPr>
        <p:spPr>
          <a:xfrm>
            <a:off x="838200" y="365125"/>
            <a:ext cx="10515600" cy="892175"/>
          </a:xfrm>
        </p:spPr>
        <p:txBody>
          <a:bodyPr/>
          <a:lstStyle/>
          <a:p>
            <a:pPr algn="ctr"/>
            <a:r>
              <a:rPr lang="en-GB" b="1" dirty="0"/>
              <a:t>Crime: Anglo-Saxons</a:t>
            </a:r>
          </a:p>
        </p:txBody>
      </p:sp>
      <p:sp>
        <p:nvSpPr>
          <p:cNvPr id="3" name="Content Placeholder 2">
            <a:extLst>
              <a:ext uri="{FF2B5EF4-FFF2-40B4-BE49-F238E27FC236}">
                <a16:creationId xmlns:a16="http://schemas.microsoft.com/office/drawing/2014/main" id="{CA037439-F05E-E747-914D-3BED4B07852C}"/>
              </a:ext>
            </a:extLst>
          </p:cNvPr>
          <p:cNvSpPr>
            <a:spLocks noGrp="1"/>
          </p:cNvSpPr>
          <p:nvPr>
            <p:ph idx="1"/>
          </p:nvPr>
        </p:nvSpPr>
        <p:spPr>
          <a:xfrm>
            <a:off x="395286" y="1653568"/>
            <a:ext cx="5700713" cy="4351338"/>
          </a:xfrm>
        </p:spPr>
        <p:txBody>
          <a:bodyPr>
            <a:normAutofit/>
          </a:bodyPr>
          <a:lstStyle/>
          <a:p>
            <a:r>
              <a:rPr lang="en-GB" sz="3200" dirty="0"/>
              <a:t>Anglo-Saxon society were based on close knit </a:t>
            </a:r>
            <a:r>
              <a:rPr lang="en-GB" sz="3200" b="1" dirty="0"/>
              <a:t>farming communities</a:t>
            </a:r>
            <a:r>
              <a:rPr lang="en-GB" sz="3200" dirty="0"/>
              <a:t>. </a:t>
            </a:r>
          </a:p>
          <a:p>
            <a:r>
              <a:rPr lang="en-GB" sz="3200" dirty="0"/>
              <a:t>The most common </a:t>
            </a:r>
            <a:r>
              <a:rPr lang="en-GB" sz="3200" b="1" dirty="0"/>
              <a:t>crimes were crimes against person and property.</a:t>
            </a:r>
          </a:p>
          <a:p>
            <a:r>
              <a:rPr lang="en-GB" sz="3200" dirty="0"/>
              <a:t>An example of crimes against property is </a:t>
            </a:r>
            <a:r>
              <a:rPr lang="en-GB" sz="3200" b="1" i="1" dirty="0"/>
              <a:t>petty theft.</a:t>
            </a:r>
          </a:p>
          <a:p>
            <a:endParaRPr lang="en-GB" sz="3200" dirty="0"/>
          </a:p>
        </p:txBody>
      </p:sp>
      <p:pic>
        <p:nvPicPr>
          <p:cNvPr id="4" name="Picture 3">
            <a:extLst>
              <a:ext uri="{FF2B5EF4-FFF2-40B4-BE49-F238E27FC236}">
                <a16:creationId xmlns:a16="http://schemas.microsoft.com/office/drawing/2014/main" id="{5CD9600A-8122-3F4D-BC79-0D92E5FF2ADC}"/>
              </a:ext>
            </a:extLst>
          </p:cNvPr>
          <p:cNvPicPr>
            <a:picLocks noChangeAspect="1"/>
          </p:cNvPicPr>
          <p:nvPr/>
        </p:nvPicPr>
        <p:blipFill>
          <a:blip r:embed="rId5"/>
          <a:stretch>
            <a:fillRect/>
          </a:stretch>
        </p:blipFill>
        <p:spPr>
          <a:xfrm>
            <a:off x="7108824" y="1776413"/>
            <a:ext cx="3986590" cy="3924300"/>
          </a:xfrm>
          <a:prstGeom prst="rect">
            <a:avLst/>
          </a:prstGeom>
        </p:spPr>
      </p:pic>
      <p:pic>
        <p:nvPicPr>
          <p:cNvPr id="6" name="Crime- Anglo Saxon" descr="Crime- Anglo Saxon">
            <a:hlinkClick r:id="" action="ppaction://media"/>
            <a:extLst>
              <a:ext uri="{FF2B5EF4-FFF2-40B4-BE49-F238E27FC236}">
                <a16:creationId xmlns:a16="http://schemas.microsoft.com/office/drawing/2014/main" id="{6F8CFD18-3738-6F42-A16C-276A9676A69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8323" y="0"/>
            <a:ext cx="1439754" cy="1439754"/>
          </a:xfrm>
          <a:prstGeom prst="rect">
            <a:avLst/>
          </a:prstGeom>
        </p:spPr>
      </p:pic>
    </p:spTree>
    <p:extLst>
      <p:ext uri="{BB962C8B-B14F-4D97-AF65-F5344CB8AC3E}">
        <p14:creationId xmlns:p14="http://schemas.microsoft.com/office/powerpoint/2010/main" val="4252532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5007"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98B13-4E30-E74B-887E-60AB504C5C46}"/>
              </a:ext>
            </a:extLst>
          </p:cNvPr>
          <p:cNvSpPr>
            <a:spLocks noGrp="1"/>
          </p:cNvSpPr>
          <p:nvPr>
            <p:ph type="title"/>
          </p:nvPr>
        </p:nvSpPr>
        <p:spPr>
          <a:xfrm>
            <a:off x="0" y="0"/>
            <a:ext cx="12192000" cy="485775"/>
          </a:xfrm>
        </p:spPr>
        <p:txBody>
          <a:bodyPr>
            <a:noAutofit/>
          </a:bodyPr>
          <a:lstStyle/>
          <a:p>
            <a:pPr algn="ctr"/>
            <a:r>
              <a:rPr lang="en-GB" sz="3200" b="1" dirty="0"/>
              <a:t>Law enforcement: Anglo-Saxons</a:t>
            </a:r>
          </a:p>
        </p:txBody>
      </p:sp>
      <p:sp>
        <p:nvSpPr>
          <p:cNvPr id="3" name="Content Placeholder 2">
            <a:extLst>
              <a:ext uri="{FF2B5EF4-FFF2-40B4-BE49-F238E27FC236}">
                <a16:creationId xmlns:a16="http://schemas.microsoft.com/office/drawing/2014/main" id="{CA037439-F05E-E747-914D-3BED4B07852C}"/>
              </a:ext>
            </a:extLst>
          </p:cNvPr>
          <p:cNvSpPr>
            <a:spLocks noGrp="1"/>
          </p:cNvSpPr>
          <p:nvPr>
            <p:ph idx="1"/>
          </p:nvPr>
        </p:nvSpPr>
        <p:spPr>
          <a:xfrm>
            <a:off x="142874" y="519892"/>
            <a:ext cx="10349479" cy="6238095"/>
          </a:xfrm>
        </p:spPr>
        <p:txBody>
          <a:bodyPr>
            <a:normAutofit fontScale="92500" lnSpcReduction="20000"/>
          </a:bodyPr>
          <a:lstStyle/>
          <a:p>
            <a:pPr marL="0" indent="0">
              <a:buNone/>
            </a:pPr>
            <a:r>
              <a:rPr lang="en-GB" dirty="0"/>
              <a:t>There was no official police force therefore enforcement of law was the responsibility of the local community.</a:t>
            </a:r>
          </a:p>
          <a:p>
            <a:pPr marL="0" indent="0">
              <a:buNone/>
            </a:pPr>
            <a:r>
              <a:rPr lang="en-GB" dirty="0"/>
              <a:t>Methods used to police crime: </a:t>
            </a:r>
            <a:r>
              <a:rPr lang="en-GB" b="1" i="1" dirty="0"/>
              <a:t>Tithings and Hue and cry</a:t>
            </a:r>
            <a:r>
              <a:rPr lang="en-GB" dirty="0"/>
              <a:t>.</a:t>
            </a:r>
          </a:p>
          <a:p>
            <a:endParaRPr lang="en-GB" dirty="0"/>
          </a:p>
          <a:p>
            <a:pPr marL="0" indent="0">
              <a:buNone/>
            </a:pPr>
            <a:r>
              <a:rPr lang="en-GB" dirty="0"/>
              <a:t>Trials is a form of </a:t>
            </a:r>
            <a:r>
              <a:rPr lang="en-GB" b="1" dirty="0"/>
              <a:t>enforcing</a:t>
            </a:r>
            <a:r>
              <a:rPr lang="en-GB" dirty="0"/>
              <a:t> the </a:t>
            </a:r>
            <a:r>
              <a:rPr lang="en-GB" b="1" dirty="0"/>
              <a:t>law</a:t>
            </a:r>
            <a:r>
              <a:rPr lang="en-GB" dirty="0"/>
              <a:t> and </a:t>
            </a:r>
            <a:r>
              <a:rPr lang="en-GB" b="1" dirty="0"/>
              <a:t>ensuring</a:t>
            </a:r>
            <a:r>
              <a:rPr lang="en-GB" dirty="0"/>
              <a:t> </a:t>
            </a:r>
            <a:r>
              <a:rPr lang="en-GB" b="1" dirty="0"/>
              <a:t>justice</a:t>
            </a:r>
            <a:r>
              <a:rPr lang="en-GB" dirty="0"/>
              <a:t>.</a:t>
            </a:r>
          </a:p>
          <a:p>
            <a:pPr marL="0" indent="0">
              <a:buNone/>
            </a:pPr>
            <a:r>
              <a:rPr lang="en-GB" dirty="0"/>
              <a:t>Methods used: </a:t>
            </a:r>
            <a:r>
              <a:rPr lang="en-GB" b="1" i="1" dirty="0"/>
              <a:t>Trial by Jury and Trials by ordeal.</a:t>
            </a:r>
          </a:p>
          <a:p>
            <a:pPr marL="0" indent="0">
              <a:buNone/>
            </a:pPr>
            <a:r>
              <a:rPr lang="en-GB" dirty="0"/>
              <a:t>Types of Trials by ordeal: Trial by cold water, Trial by hot water, </a:t>
            </a:r>
          </a:p>
          <a:p>
            <a:pPr marL="0" indent="0">
              <a:buNone/>
            </a:pPr>
            <a:r>
              <a:rPr lang="en-GB" dirty="0"/>
              <a:t>Trial by hot iron and Trial by blessed bread.</a:t>
            </a:r>
          </a:p>
          <a:p>
            <a:endParaRPr lang="en-GB" dirty="0"/>
          </a:p>
          <a:p>
            <a:pPr marL="0" indent="0">
              <a:buNone/>
            </a:pPr>
            <a:r>
              <a:rPr lang="en-GB" dirty="0"/>
              <a:t>Factors that are influencing law enforcement: </a:t>
            </a:r>
          </a:p>
          <a:p>
            <a:r>
              <a:rPr lang="en-GB" dirty="0"/>
              <a:t>Attitudes in society – Due to the small communities and people knew each other well. People thought it was their duty to look out for each other. </a:t>
            </a:r>
          </a:p>
          <a:p>
            <a:r>
              <a:rPr lang="en-GB" dirty="0"/>
              <a:t>The Church: The Anglo-Saxons were deeply religious and believed that God could help judge crimes. When a jury could not reach a decision Trials by ordeal was used. </a:t>
            </a:r>
          </a:p>
        </p:txBody>
      </p:sp>
      <p:pic>
        <p:nvPicPr>
          <p:cNvPr id="4" name="Picture 3">
            <a:extLst>
              <a:ext uri="{FF2B5EF4-FFF2-40B4-BE49-F238E27FC236}">
                <a16:creationId xmlns:a16="http://schemas.microsoft.com/office/drawing/2014/main" id="{BBD6E228-5E26-0C4E-AD40-7D3A1FFB8F79}"/>
              </a:ext>
            </a:extLst>
          </p:cNvPr>
          <p:cNvPicPr>
            <a:picLocks noChangeAspect="1"/>
          </p:cNvPicPr>
          <p:nvPr/>
        </p:nvPicPr>
        <p:blipFill>
          <a:blip r:embed="rId7"/>
          <a:stretch>
            <a:fillRect/>
          </a:stretch>
        </p:blipFill>
        <p:spPr>
          <a:xfrm>
            <a:off x="9406296" y="2149758"/>
            <a:ext cx="2479005" cy="2074350"/>
          </a:xfrm>
          <a:prstGeom prst="rect">
            <a:avLst/>
          </a:prstGeom>
        </p:spPr>
      </p:pic>
      <p:pic>
        <p:nvPicPr>
          <p:cNvPr id="5" name="Law enforcement Anglo Saxon" descr="Law enforcement Anglo Saxon">
            <a:hlinkClick r:id="" action="ppaction://media"/>
            <a:extLst>
              <a:ext uri="{FF2B5EF4-FFF2-40B4-BE49-F238E27FC236}">
                <a16:creationId xmlns:a16="http://schemas.microsoft.com/office/drawing/2014/main" id="{F911DD96-8C1F-2244-9604-4E953F6DF23B}"/>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249458" y="362705"/>
            <a:ext cx="799668" cy="799668"/>
          </a:xfrm>
          <a:prstGeom prst="rect">
            <a:avLst/>
          </a:prstGeom>
        </p:spPr>
      </p:pic>
      <p:pic>
        <p:nvPicPr>
          <p:cNvPr id="6" name="Law enforcement and factors 2" descr="Law enforcement and factors 2">
            <a:hlinkClick r:id="" action="ppaction://media"/>
            <a:extLst>
              <a:ext uri="{FF2B5EF4-FFF2-40B4-BE49-F238E27FC236}">
                <a16:creationId xmlns:a16="http://schemas.microsoft.com/office/drawing/2014/main" id="{E0AFBE2D-D718-964E-8001-6E87AA2B31AA}"/>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11293532" y="5997866"/>
            <a:ext cx="760121" cy="760121"/>
          </a:xfrm>
          <a:prstGeom prst="rect">
            <a:avLst/>
          </a:prstGeom>
        </p:spPr>
      </p:pic>
      <p:sp>
        <p:nvSpPr>
          <p:cNvPr id="7" name="TextBox 6">
            <a:extLst>
              <a:ext uri="{FF2B5EF4-FFF2-40B4-BE49-F238E27FC236}">
                <a16:creationId xmlns:a16="http://schemas.microsoft.com/office/drawing/2014/main" id="{26E4059E-F08A-EF41-A488-6ED53FE2BB3E}"/>
              </a:ext>
            </a:extLst>
          </p:cNvPr>
          <p:cNvSpPr txBox="1"/>
          <p:nvPr/>
        </p:nvSpPr>
        <p:spPr>
          <a:xfrm>
            <a:off x="11147808" y="85706"/>
            <a:ext cx="1002967" cy="276999"/>
          </a:xfrm>
          <a:prstGeom prst="rect">
            <a:avLst/>
          </a:prstGeom>
          <a:noFill/>
        </p:spPr>
        <p:txBody>
          <a:bodyPr wrap="none" rtlCol="0">
            <a:spAutoFit/>
          </a:bodyPr>
          <a:lstStyle/>
          <a:p>
            <a:r>
              <a:rPr lang="en-GB" sz="1200" dirty="0"/>
              <a:t>Play me first!</a:t>
            </a:r>
          </a:p>
        </p:txBody>
      </p:sp>
      <p:sp>
        <p:nvSpPr>
          <p:cNvPr id="8" name="TextBox 7">
            <a:extLst>
              <a:ext uri="{FF2B5EF4-FFF2-40B4-BE49-F238E27FC236}">
                <a16:creationId xmlns:a16="http://schemas.microsoft.com/office/drawing/2014/main" id="{99AF5D99-EAC4-2E42-80C9-3C9D621142A4}"/>
              </a:ext>
            </a:extLst>
          </p:cNvPr>
          <p:cNvSpPr txBox="1"/>
          <p:nvPr/>
        </p:nvSpPr>
        <p:spPr>
          <a:xfrm>
            <a:off x="11015868" y="5715474"/>
            <a:ext cx="1204817" cy="276999"/>
          </a:xfrm>
          <a:prstGeom prst="rect">
            <a:avLst/>
          </a:prstGeom>
          <a:noFill/>
        </p:spPr>
        <p:txBody>
          <a:bodyPr wrap="none" rtlCol="0">
            <a:spAutoFit/>
          </a:bodyPr>
          <a:lstStyle/>
          <a:p>
            <a:r>
              <a:rPr lang="en-GB" sz="1200" dirty="0"/>
              <a:t>Play me second!</a:t>
            </a:r>
          </a:p>
        </p:txBody>
      </p:sp>
    </p:spTree>
    <p:extLst>
      <p:ext uri="{BB962C8B-B14F-4D97-AF65-F5344CB8AC3E}">
        <p14:creationId xmlns:p14="http://schemas.microsoft.com/office/powerpoint/2010/main" val="3033760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9436"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25635"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5"/>
                </p:tgtEl>
              </p:cMediaNode>
            </p:audio>
            <p:audio>
              <p:cMediaNode vol="80000">
                <p:cTn id="12"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98B13-4E30-E74B-887E-60AB504C5C46}"/>
              </a:ext>
            </a:extLst>
          </p:cNvPr>
          <p:cNvSpPr>
            <a:spLocks noGrp="1"/>
          </p:cNvSpPr>
          <p:nvPr>
            <p:ph type="title"/>
          </p:nvPr>
        </p:nvSpPr>
        <p:spPr>
          <a:xfrm>
            <a:off x="0" y="31750"/>
            <a:ext cx="12192000" cy="639764"/>
          </a:xfrm>
        </p:spPr>
        <p:txBody>
          <a:bodyPr>
            <a:normAutofit fontScale="90000"/>
          </a:bodyPr>
          <a:lstStyle/>
          <a:p>
            <a:pPr algn="ctr"/>
            <a:r>
              <a:rPr lang="en-GB" sz="4000" b="1" dirty="0"/>
              <a:t>Punishment: Anglo-Saxons</a:t>
            </a:r>
          </a:p>
        </p:txBody>
      </p:sp>
      <p:sp>
        <p:nvSpPr>
          <p:cNvPr id="3" name="Content Placeholder 2">
            <a:extLst>
              <a:ext uri="{FF2B5EF4-FFF2-40B4-BE49-F238E27FC236}">
                <a16:creationId xmlns:a16="http://schemas.microsoft.com/office/drawing/2014/main" id="{CA037439-F05E-E747-914D-3BED4B07852C}"/>
              </a:ext>
            </a:extLst>
          </p:cNvPr>
          <p:cNvSpPr>
            <a:spLocks noGrp="1"/>
          </p:cNvSpPr>
          <p:nvPr>
            <p:ph idx="1"/>
          </p:nvPr>
        </p:nvSpPr>
        <p:spPr>
          <a:xfrm>
            <a:off x="321916" y="886756"/>
            <a:ext cx="7199850" cy="5632451"/>
          </a:xfrm>
        </p:spPr>
        <p:txBody>
          <a:bodyPr>
            <a:normAutofit lnSpcReduction="10000"/>
          </a:bodyPr>
          <a:lstStyle/>
          <a:p>
            <a:pPr marL="0" indent="0">
              <a:buNone/>
            </a:pPr>
            <a:r>
              <a:rPr lang="en-GB" dirty="0"/>
              <a:t>Anglo-Saxons used the following methods of punishment: </a:t>
            </a:r>
            <a:r>
              <a:rPr lang="en-GB" b="1" i="1" dirty="0"/>
              <a:t>Fines, Capital punishment, Corporal punishment. </a:t>
            </a:r>
          </a:p>
          <a:p>
            <a:r>
              <a:rPr lang="en-GB" dirty="0"/>
              <a:t>Fines: </a:t>
            </a:r>
            <a:r>
              <a:rPr lang="en-GB" b="1" dirty="0"/>
              <a:t>Wergild</a:t>
            </a:r>
            <a:r>
              <a:rPr lang="en-GB" dirty="0"/>
              <a:t> – </a:t>
            </a:r>
            <a:r>
              <a:rPr lang="en-GB" b="1" dirty="0"/>
              <a:t>compensation</a:t>
            </a:r>
            <a:r>
              <a:rPr lang="en-GB" dirty="0"/>
              <a:t> paid to the victims of crime or their families. It was also used to settle cases of physical injury. Different body parts had different prices. Loss of an eye = 50 shillings whereas a broken arm = 6 shillings. </a:t>
            </a:r>
          </a:p>
          <a:p>
            <a:r>
              <a:rPr lang="en-GB" dirty="0"/>
              <a:t>Capital punishment – </a:t>
            </a:r>
            <a:r>
              <a:rPr lang="en-GB" b="1" dirty="0"/>
              <a:t>Executions</a:t>
            </a:r>
            <a:r>
              <a:rPr lang="en-GB" dirty="0"/>
              <a:t> was used if someone was guilty of treason against the King or Lord. This helped enforce loyalty. </a:t>
            </a:r>
          </a:p>
          <a:p>
            <a:r>
              <a:rPr lang="en-GB" dirty="0"/>
              <a:t>Corporal punishment – </a:t>
            </a:r>
            <a:r>
              <a:rPr lang="en-GB" b="1" dirty="0"/>
              <a:t>Mutilation</a:t>
            </a:r>
            <a:r>
              <a:rPr lang="en-GB" dirty="0"/>
              <a:t> – reoffenders could lose a hand, an ear or even blinded. </a:t>
            </a:r>
          </a:p>
        </p:txBody>
      </p:sp>
      <p:pic>
        <p:nvPicPr>
          <p:cNvPr id="5" name="Picture 4">
            <a:extLst>
              <a:ext uri="{FF2B5EF4-FFF2-40B4-BE49-F238E27FC236}">
                <a16:creationId xmlns:a16="http://schemas.microsoft.com/office/drawing/2014/main" id="{33720003-8040-5445-B80E-D3BACD69652F}"/>
              </a:ext>
            </a:extLst>
          </p:cNvPr>
          <p:cNvPicPr>
            <a:picLocks noChangeAspect="1"/>
          </p:cNvPicPr>
          <p:nvPr/>
        </p:nvPicPr>
        <p:blipFill>
          <a:blip r:embed="rId7"/>
          <a:stretch>
            <a:fillRect/>
          </a:stretch>
        </p:blipFill>
        <p:spPr>
          <a:xfrm>
            <a:off x="8077805" y="3987499"/>
            <a:ext cx="3792279" cy="1988171"/>
          </a:xfrm>
          <a:prstGeom prst="rect">
            <a:avLst/>
          </a:prstGeom>
        </p:spPr>
      </p:pic>
      <p:pic>
        <p:nvPicPr>
          <p:cNvPr id="6" name="Punishment" descr="Punishment">
            <a:hlinkClick r:id="" action="ppaction://media"/>
            <a:extLst>
              <a:ext uri="{FF2B5EF4-FFF2-40B4-BE49-F238E27FC236}">
                <a16:creationId xmlns:a16="http://schemas.microsoft.com/office/drawing/2014/main" id="{7066051E-5DF3-5A48-AE83-50D75C37AAA3}"/>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223838" y="186732"/>
            <a:ext cx="659565" cy="639764"/>
          </a:xfrm>
          <a:prstGeom prst="rect">
            <a:avLst/>
          </a:prstGeom>
        </p:spPr>
      </p:pic>
      <p:graphicFrame>
        <p:nvGraphicFramePr>
          <p:cNvPr id="9" name="Table 8">
            <a:extLst>
              <a:ext uri="{FF2B5EF4-FFF2-40B4-BE49-F238E27FC236}">
                <a16:creationId xmlns:a16="http://schemas.microsoft.com/office/drawing/2014/main" id="{3038DCFB-7FF6-BB49-A76F-B34151B01DBF}"/>
              </a:ext>
            </a:extLst>
          </p:cNvPr>
          <p:cNvGraphicFramePr>
            <a:graphicFrameLocks noGrp="1"/>
          </p:cNvGraphicFramePr>
          <p:nvPr>
            <p:extLst>
              <p:ext uri="{D42A27DB-BD31-4B8C-83A1-F6EECF244321}">
                <p14:modId xmlns:p14="http://schemas.microsoft.com/office/powerpoint/2010/main" val="359379312"/>
              </p:ext>
            </p:extLst>
          </p:nvPr>
        </p:nvGraphicFramePr>
        <p:xfrm>
          <a:off x="8077805" y="882330"/>
          <a:ext cx="3717406" cy="2263827"/>
        </p:xfrm>
        <a:graphic>
          <a:graphicData uri="http://schemas.openxmlformats.org/drawingml/2006/table">
            <a:tbl>
              <a:tblPr firstRow="1" bandRow="1">
                <a:tableStyleId>{5940675A-B579-460E-94D1-54222C63F5DA}</a:tableStyleId>
              </a:tblPr>
              <a:tblGrid>
                <a:gridCol w="1858703">
                  <a:extLst>
                    <a:ext uri="{9D8B030D-6E8A-4147-A177-3AD203B41FA5}">
                      <a16:colId xmlns:a16="http://schemas.microsoft.com/office/drawing/2014/main" val="2493482993"/>
                    </a:ext>
                  </a:extLst>
                </a:gridCol>
                <a:gridCol w="1858703">
                  <a:extLst>
                    <a:ext uri="{9D8B030D-6E8A-4147-A177-3AD203B41FA5}">
                      <a16:colId xmlns:a16="http://schemas.microsoft.com/office/drawing/2014/main" val="1593358864"/>
                    </a:ext>
                  </a:extLst>
                </a:gridCol>
              </a:tblGrid>
              <a:tr h="730860">
                <a:tc gridSpan="2">
                  <a:txBody>
                    <a:bodyPr/>
                    <a:lstStyle/>
                    <a:p>
                      <a:pPr algn="ctr"/>
                      <a:r>
                        <a:rPr lang="en-GB" sz="2000" b="1" dirty="0"/>
                        <a:t>How much was life worth in Anglo-Saxon England? </a:t>
                      </a:r>
                    </a:p>
                  </a:txBody>
                  <a:tcPr>
                    <a:solidFill>
                      <a:schemeClr val="accent4">
                        <a:lumMod val="20000"/>
                        <a:lumOff val="80000"/>
                      </a:schemeClr>
                    </a:solidFill>
                  </a:tcPr>
                </a:tc>
                <a:tc hMerge="1">
                  <a:txBody>
                    <a:bodyPr/>
                    <a:lstStyle/>
                    <a:p>
                      <a:endParaRPr lang="en-GB" dirty="0"/>
                    </a:p>
                  </a:txBody>
                  <a:tcPr/>
                </a:tc>
                <a:extLst>
                  <a:ext uri="{0D108BD9-81ED-4DB2-BD59-A6C34878D82A}">
                    <a16:rowId xmlns:a16="http://schemas.microsoft.com/office/drawing/2014/main" val="3833294909"/>
                  </a:ext>
                </a:extLst>
              </a:tr>
              <a:tr h="510989">
                <a:tc>
                  <a:txBody>
                    <a:bodyPr/>
                    <a:lstStyle/>
                    <a:p>
                      <a:pPr algn="ctr"/>
                      <a:r>
                        <a:rPr lang="en-GB" sz="2000" b="1" dirty="0"/>
                        <a:t>Prince</a:t>
                      </a:r>
                    </a:p>
                  </a:txBody>
                  <a:tcPr>
                    <a:solidFill>
                      <a:schemeClr val="accent6">
                        <a:lumMod val="20000"/>
                        <a:lumOff val="80000"/>
                      </a:schemeClr>
                    </a:solidFill>
                  </a:tcPr>
                </a:tc>
                <a:tc>
                  <a:txBody>
                    <a:bodyPr/>
                    <a:lstStyle/>
                    <a:p>
                      <a:pPr algn="ctr"/>
                      <a:r>
                        <a:rPr lang="en-GB" sz="2000" b="1" dirty="0"/>
                        <a:t>1500 Shillings</a:t>
                      </a:r>
                    </a:p>
                  </a:txBody>
                  <a:tcPr>
                    <a:solidFill>
                      <a:schemeClr val="accent6">
                        <a:lumMod val="20000"/>
                        <a:lumOff val="80000"/>
                      </a:schemeClr>
                    </a:solidFill>
                  </a:tcPr>
                </a:tc>
                <a:extLst>
                  <a:ext uri="{0D108BD9-81ED-4DB2-BD59-A6C34878D82A}">
                    <a16:rowId xmlns:a16="http://schemas.microsoft.com/office/drawing/2014/main" val="4170541611"/>
                  </a:ext>
                </a:extLst>
              </a:tr>
              <a:tr h="510989">
                <a:tc>
                  <a:txBody>
                    <a:bodyPr/>
                    <a:lstStyle/>
                    <a:p>
                      <a:pPr algn="ctr"/>
                      <a:r>
                        <a:rPr lang="en-GB" sz="2000" b="1" dirty="0"/>
                        <a:t>Yeoman farmer</a:t>
                      </a:r>
                    </a:p>
                  </a:txBody>
                  <a:tcPr>
                    <a:solidFill>
                      <a:schemeClr val="accent5">
                        <a:lumMod val="40000"/>
                        <a:lumOff val="60000"/>
                      </a:schemeClr>
                    </a:solidFill>
                  </a:tcPr>
                </a:tc>
                <a:tc>
                  <a:txBody>
                    <a:bodyPr/>
                    <a:lstStyle/>
                    <a:p>
                      <a:pPr algn="ctr"/>
                      <a:r>
                        <a:rPr lang="en-GB" sz="2000" b="1" dirty="0"/>
                        <a:t>100 Shillings</a:t>
                      </a:r>
                    </a:p>
                  </a:txBody>
                  <a:tcPr>
                    <a:solidFill>
                      <a:schemeClr val="accent5">
                        <a:lumMod val="40000"/>
                        <a:lumOff val="60000"/>
                      </a:schemeClr>
                    </a:solidFill>
                  </a:tcPr>
                </a:tc>
                <a:extLst>
                  <a:ext uri="{0D108BD9-81ED-4DB2-BD59-A6C34878D82A}">
                    <a16:rowId xmlns:a16="http://schemas.microsoft.com/office/drawing/2014/main" val="385089098"/>
                  </a:ext>
                </a:extLst>
              </a:tr>
              <a:tr h="510989">
                <a:tc>
                  <a:txBody>
                    <a:bodyPr/>
                    <a:lstStyle/>
                    <a:p>
                      <a:pPr algn="ctr"/>
                      <a:r>
                        <a:rPr lang="en-GB" sz="2000" b="1" dirty="0"/>
                        <a:t>Serf (Peasant)</a:t>
                      </a:r>
                    </a:p>
                  </a:txBody>
                  <a:tcPr>
                    <a:solidFill>
                      <a:schemeClr val="accent2">
                        <a:lumMod val="40000"/>
                        <a:lumOff val="60000"/>
                      </a:schemeClr>
                    </a:solidFill>
                  </a:tcPr>
                </a:tc>
                <a:tc>
                  <a:txBody>
                    <a:bodyPr/>
                    <a:lstStyle/>
                    <a:p>
                      <a:pPr algn="ctr"/>
                      <a:r>
                        <a:rPr lang="en-GB" sz="2000" b="1" dirty="0"/>
                        <a:t>40 Shillings</a:t>
                      </a:r>
                    </a:p>
                  </a:txBody>
                  <a:tcPr>
                    <a:solidFill>
                      <a:schemeClr val="accent2">
                        <a:lumMod val="40000"/>
                        <a:lumOff val="60000"/>
                      </a:schemeClr>
                    </a:solidFill>
                  </a:tcPr>
                </a:tc>
                <a:extLst>
                  <a:ext uri="{0D108BD9-81ED-4DB2-BD59-A6C34878D82A}">
                    <a16:rowId xmlns:a16="http://schemas.microsoft.com/office/drawing/2014/main" val="521313359"/>
                  </a:ext>
                </a:extLst>
              </a:tr>
            </a:tbl>
          </a:graphicData>
        </a:graphic>
      </p:graphicFrame>
      <p:cxnSp>
        <p:nvCxnSpPr>
          <p:cNvPr id="11" name="Straight Arrow Connector 10">
            <a:extLst>
              <a:ext uri="{FF2B5EF4-FFF2-40B4-BE49-F238E27FC236}">
                <a16:creationId xmlns:a16="http://schemas.microsoft.com/office/drawing/2014/main" id="{F90A7DFC-02B8-5743-A78F-83C373F96C7B}"/>
              </a:ext>
            </a:extLst>
          </p:cNvPr>
          <p:cNvCxnSpPr/>
          <p:nvPr/>
        </p:nvCxnSpPr>
        <p:spPr>
          <a:xfrm flipV="1">
            <a:off x="7175715" y="1704814"/>
            <a:ext cx="712922" cy="82141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2" name="Punishment part 2" descr="Punishment part 2">
            <a:hlinkClick r:id="" action="ppaction://media"/>
            <a:extLst>
              <a:ext uri="{FF2B5EF4-FFF2-40B4-BE49-F238E27FC236}">
                <a16:creationId xmlns:a16="http://schemas.microsoft.com/office/drawing/2014/main" id="{57769E23-96AE-E84B-9A48-CD6846BE912B}"/>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2033453" y="186731"/>
            <a:ext cx="639764" cy="639764"/>
          </a:xfrm>
          <a:prstGeom prst="rect">
            <a:avLst/>
          </a:prstGeom>
        </p:spPr>
      </p:pic>
      <p:sp>
        <p:nvSpPr>
          <p:cNvPr id="13" name="TextBox 12">
            <a:extLst>
              <a:ext uri="{FF2B5EF4-FFF2-40B4-BE49-F238E27FC236}">
                <a16:creationId xmlns:a16="http://schemas.microsoft.com/office/drawing/2014/main" id="{2B92A95C-EF4E-1B4D-BAB6-A1296BB1218F}"/>
              </a:ext>
            </a:extLst>
          </p:cNvPr>
          <p:cNvSpPr txBox="1"/>
          <p:nvPr/>
        </p:nvSpPr>
        <p:spPr>
          <a:xfrm>
            <a:off x="149857" y="31750"/>
            <a:ext cx="1002967" cy="276999"/>
          </a:xfrm>
          <a:prstGeom prst="rect">
            <a:avLst/>
          </a:prstGeom>
          <a:noFill/>
        </p:spPr>
        <p:txBody>
          <a:bodyPr wrap="none" rtlCol="0">
            <a:spAutoFit/>
          </a:bodyPr>
          <a:lstStyle/>
          <a:p>
            <a:r>
              <a:rPr lang="en-GB" sz="1200" dirty="0"/>
              <a:t>Play me first!</a:t>
            </a:r>
          </a:p>
        </p:txBody>
      </p:sp>
      <p:sp>
        <p:nvSpPr>
          <p:cNvPr id="14" name="TextBox 13">
            <a:extLst>
              <a:ext uri="{FF2B5EF4-FFF2-40B4-BE49-F238E27FC236}">
                <a16:creationId xmlns:a16="http://schemas.microsoft.com/office/drawing/2014/main" id="{D5F37EB4-CDD3-E348-8B1C-E2AA337D32D2}"/>
              </a:ext>
            </a:extLst>
          </p:cNvPr>
          <p:cNvSpPr txBox="1"/>
          <p:nvPr/>
        </p:nvSpPr>
        <p:spPr>
          <a:xfrm>
            <a:off x="1750926" y="2071"/>
            <a:ext cx="1204817" cy="276999"/>
          </a:xfrm>
          <a:prstGeom prst="rect">
            <a:avLst/>
          </a:prstGeom>
          <a:noFill/>
        </p:spPr>
        <p:txBody>
          <a:bodyPr wrap="none" rtlCol="0">
            <a:spAutoFit/>
          </a:bodyPr>
          <a:lstStyle/>
          <a:p>
            <a:r>
              <a:rPr lang="en-GB" sz="1200" dirty="0"/>
              <a:t>Play me second!</a:t>
            </a:r>
          </a:p>
        </p:txBody>
      </p:sp>
    </p:spTree>
    <p:extLst>
      <p:ext uri="{BB962C8B-B14F-4D97-AF65-F5344CB8AC3E}">
        <p14:creationId xmlns:p14="http://schemas.microsoft.com/office/powerpoint/2010/main" val="757771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9835"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66089"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6"/>
                </p:tgtEl>
              </p:cMediaNode>
            </p:audio>
            <p:audio>
              <p:cMediaNode vol="80000">
                <p:cTn id="12" fill="hold" display="0">
                  <p:stCondLst>
                    <p:cond delay="indefinite"/>
                  </p:stCondLst>
                  <p:endCondLst>
                    <p:cond evt="onStopAudio" delay="0">
                      <p:tgtEl>
                        <p:sldTgt/>
                      </p:tgtEl>
                    </p:cond>
                  </p:endCondLst>
                </p:cTn>
                <p:tgtEl>
                  <p:spTgt spid="1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30B62-4256-DA41-9BEA-6E701019F31F}"/>
              </a:ext>
            </a:extLst>
          </p:cNvPr>
          <p:cNvSpPr>
            <a:spLocks noGrp="1"/>
          </p:cNvSpPr>
          <p:nvPr>
            <p:ph type="title"/>
          </p:nvPr>
        </p:nvSpPr>
        <p:spPr>
          <a:xfrm>
            <a:off x="838200" y="88899"/>
            <a:ext cx="10515600" cy="592138"/>
          </a:xfrm>
        </p:spPr>
        <p:txBody>
          <a:bodyPr>
            <a:normAutofit fontScale="90000"/>
          </a:bodyPr>
          <a:lstStyle/>
          <a:p>
            <a:pPr algn="ctr"/>
            <a:r>
              <a:rPr lang="en-GB" b="1" dirty="0"/>
              <a:t>True or False and Q+A</a:t>
            </a:r>
          </a:p>
        </p:txBody>
      </p:sp>
      <p:sp>
        <p:nvSpPr>
          <p:cNvPr id="3" name="Content Placeholder 2">
            <a:extLst>
              <a:ext uri="{FF2B5EF4-FFF2-40B4-BE49-F238E27FC236}">
                <a16:creationId xmlns:a16="http://schemas.microsoft.com/office/drawing/2014/main" id="{6514BC41-BC57-704D-832D-53B5450E0F3B}"/>
              </a:ext>
            </a:extLst>
          </p:cNvPr>
          <p:cNvSpPr>
            <a:spLocks noGrp="1"/>
          </p:cNvSpPr>
          <p:nvPr>
            <p:ph idx="1"/>
          </p:nvPr>
        </p:nvSpPr>
        <p:spPr>
          <a:xfrm>
            <a:off x="380999" y="1182687"/>
            <a:ext cx="11191875" cy="4760913"/>
          </a:xfrm>
        </p:spPr>
        <p:txBody>
          <a:bodyPr>
            <a:normAutofit/>
          </a:bodyPr>
          <a:lstStyle/>
          <a:p>
            <a:r>
              <a:rPr lang="en-GB" sz="3600" dirty="0"/>
              <a:t>Anglo-Saxon communities were based on the feudal system.</a:t>
            </a:r>
          </a:p>
          <a:p>
            <a:r>
              <a:rPr lang="en-GB" sz="3600" dirty="0"/>
              <a:t>Social Crime is a crime committed in a society.</a:t>
            </a:r>
          </a:p>
          <a:p>
            <a:r>
              <a:rPr lang="en-GB" sz="3600" dirty="0"/>
              <a:t>Law enforcement and policing means only a police force.  </a:t>
            </a:r>
          </a:p>
          <a:p>
            <a:r>
              <a:rPr lang="en-GB" sz="3600" dirty="0"/>
              <a:t>Tithings were made up of 14 men over the age of 10.</a:t>
            </a:r>
          </a:p>
          <a:p>
            <a:r>
              <a:rPr lang="en-GB" sz="3600" dirty="0"/>
              <a:t>Wergild is a type of capital punishment.</a:t>
            </a:r>
          </a:p>
          <a:p>
            <a:r>
              <a:rPr lang="en-GB" sz="3600" dirty="0"/>
              <a:t> Corporal punishments like </a:t>
            </a:r>
            <a:r>
              <a:rPr lang="en-GB" sz="3600" i="1" dirty="0"/>
              <a:t>mutilation</a:t>
            </a:r>
            <a:r>
              <a:rPr lang="en-GB" sz="3600" dirty="0"/>
              <a:t> took place during the Anglo Saxon era. </a:t>
            </a:r>
          </a:p>
          <a:p>
            <a:endParaRPr lang="en-GB" sz="3600" dirty="0"/>
          </a:p>
        </p:txBody>
      </p:sp>
      <p:pic>
        <p:nvPicPr>
          <p:cNvPr id="4" name="Picture 3">
            <a:extLst>
              <a:ext uri="{FF2B5EF4-FFF2-40B4-BE49-F238E27FC236}">
                <a16:creationId xmlns:a16="http://schemas.microsoft.com/office/drawing/2014/main" id="{E48EFEAD-FF79-664D-9CB5-1DBD8049BF5B}"/>
              </a:ext>
            </a:extLst>
          </p:cNvPr>
          <p:cNvPicPr>
            <a:picLocks noChangeAspect="1"/>
          </p:cNvPicPr>
          <p:nvPr/>
        </p:nvPicPr>
        <p:blipFill>
          <a:blip r:embed="rId5"/>
          <a:stretch>
            <a:fillRect/>
          </a:stretch>
        </p:blipFill>
        <p:spPr>
          <a:xfrm>
            <a:off x="10283826" y="5588002"/>
            <a:ext cx="1727200" cy="1168400"/>
          </a:xfrm>
          <a:prstGeom prst="rect">
            <a:avLst/>
          </a:prstGeom>
        </p:spPr>
      </p:pic>
      <p:pic>
        <p:nvPicPr>
          <p:cNvPr id="5" name="Picture 4">
            <a:extLst>
              <a:ext uri="{FF2B5EF4-FFF2-40B4-BE49-F238E27FC236}">
                <a16:creationId xmlns:a16="http://schemas.microsoft.com/office/drawing/2014/main" id="{DFB11604-18C3-4243-BEDD-A578FFE2ADFC}"/>
              </a:ext>
            </a:extLst>
          </p:cNvPr>
          <p:cNvPicPr>
            <a:picLocks noChangeAspect="1"/>
          </p:cNvPicPr>
          <p:nvPr/>
        </p:nvPicPr>
        <p:blipFill rotWithShape="1">
          <a:blip r:embed="rId6"/>
          <a:srcRect l="57000"/>
          <a:stretch/>
        </p:blipFill>
        <p:spPr>
          <a:xfrm>
            <a:off x="10542572" y="101598"/>
            <a:ext cx="1622455" cy="2112964"/>
          </a:xfrm>
          <a:prstGeom prst="rect">
            <a:avLst/>
          </a:prstGeom>
        </p:spPr>
      </p:pic>
      <p:pic>
        <p:nvPicPr>
          <p:cNvPr id="6" name="Summary Anglo-Saxon" descr="Summary Anglo-Saxon">
            <a:hlinkClick r:id="" action="ppaction://media"/>
            <a:extLst>
              <a:ext uri="{FF2B5EF4-FFF2-40B4-BE49-F238E27FC236}">
                <a16:creationId xmlns:a16="http://schemas.microsoft.com/office/drawing/2014/main" id="{19975123-D130-7F46-B893-27D6FA4CC655}"/>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588" y="1588"/>
            <a:ext cx="812800" cy="812800"/>
          </a:xfrm>
          <a:prstGeom prst="rect">
            <a:avLst/>
          </a:prstGeom>
        </p:spPr>
      </p:pic>
    </p:spTree>
    <p:extLst>
      <p:ext uri="{BB962C8B-B14F-4D97-AF65-F5344CB8AC3E}">
        <p14:creationId xmlns:p14="http://schemas.microsoft.com/office/powerpoint/2010/main" val="716462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069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30B62-4256-DA41-9BEA-6E701019F31F}"/>
              </a:ext>
            </a:extLst>
          </p:cNvPr>
          <p:cNvSpPr>
            <a:spLocks noGrp="1"/>
          </p:cNvSpPr>
          <p:nvPr>
            <p:ph type="title"/>
          </p:nvPr>
        </p:nvSpPr>
        <p:spPr>
          <a:xfrm>
            <a:off x="4069555" y="121163"/>
            <a:ext cx="4338918" cy="584774"/>
          </a:xfrm>
          <a:ln>
            <a:solidFill>
              <a:schemeClr val="tx1"/>
            </a:solidFill>
          </a:ln>
        </p:spPr>
        <p:txBody>
          <a:bodyPr>
            <a:normAutofit fontScale="90000"/>
          </a:bodyPr>
          <a:lstStyle/>
          <a:p>
            <a:pPr algn="ctr"/>
            <a:r>
              <a:rPr lang="en-GB" b="1" dirty="0">
                <a:latin typeface="+mn-lt"/>
              </a:rPr>
              <a:t>True or false? Q+A</a:t>
            </a:r>
          </a:p>
        </p:txBody>
      </p:sp>
      <p:graphicFrame>
        <p:nvGraphicFramePr>
          <p:cNvPr id="4" name="Table 3">
            <a:extLst>
              <a:ext uri="{FF2B5EF4-FFF2-40B4-BE49-F238E27FC236}">
                <a16:creationId xmlns:a16="http://schemas.microsoft.com/office/drawing/2014/main" id="{C15C05E9-99E9-1940-8051-1D4FFD535AF4}"/>
              </a:ext>
            </a:extLst>
          </p:cNvPr>
          <p:cNvGraphicFramePr>
            <a:graphicFrameLocks noGrp="1"/>
          </p:cNvGraphicFramePr>
          <p:nvPr>
            <p:extLst>
              <p:ext uri="{D42A27DB-BD31-4B8C-83A1-F6EECF244321}">
                <p14:modId xmlns:p14="http://schemas.microsoft.com/office/powerpoint/2010/main" val="3035025985"/>
              </p:ext>
            </p:extLst>
          </p:nvPr>
        </p:nvGraphicFramePr>
        <p:xfrm>
          <a:off x="180109" y="1210687"/>
          <a:ext cx="5388615" cy="5423702"/>
        </p:xfrm>
        <a:graphic>
          <a:graphicData uri="http://schemas.openxmlformats.org/drawingml/2006/table">
            <a:tbl>
              <a:tblPr firstRow="1" bandRow="1">
                <a:tableStyleId>{5940675A-B579-460E-94D1-54222C63F5DA}</a:tableStyleId>
              </a:tblPr>
              <a:tblGrid>
                <a:gridCol w="5388615">
                  <a:extLst>
                    <a:ext uri="{9D8B030D-6E8A-4147-A177-3AD203B41FA5}">
                      <a16:colId xmlns:a16="http://schemas.microsoft.com/office/drawing/2014/main" val="1938794645"/>
                    </a:ext>
                  </a:extLst>
                </a:gridCol>
              </a:tblGrid>
              <a:tr h="633915">
                <a:tc>
                  <a:txBody>
                    <a:bodyPr/>
                    <a:lstStyle/>
                    <a:p>
                      <a:pPr marL="0" indent="0">
                        <a:buFont typeface="+mj-lt"/>
                        <a:buNone/>
                      </a:pPr>
                      <a:r>
                        <a:rPr lang="en-GB" sz="2400" dirty="0">
                          <a:solidFill>
                            <a:srgbClr val="FF0000"/>
                          </a:solidFill>
                        </a:rPr>
                        <a:t>Anglo-Saxon communities were based on the feudal system.</a:t>
                      </a:r>
                    </a:p>
                  </a:txBody>
                  <a:tcPr/>
                </a:tc>
                <a:extLst>
                  <a:ext uri="{0D108BD9-81ED-4DB2-BD59-A6C34878D82A}">
                    <a16:rowId xmlns:a16="http://schemas.microsoft.com/office/drawing/2014/main" val="3031264661"/>
                  </a:ext>
                </a:extLst>
              </a:tr>
              <a:tr h="434409">
                <a:tc>
                  <a:txBody>
                    <a:bodyPr/>
                    <a:lstStyle/>
                    <a:p>
                      <a:pPr marL="0" indent="0">
                        <a:buFont typeface="+mj-lt"/>
                        <a:buNone/>
                      </a:pPr>
                      <a:r>
                        <a:rPr lang="en-GB" sz="2400" dirty="0">
                          <a:solidFill>
                            <a:srgbClr val="FF0000"/>
                          </a:solidFill>
                        </a:rPr>
                        <a:t>Social Crime is a crime committed in a society.</a:t>
                      </a:r>
                    </a:p>
                  </a:txBody>
                  <a:tcPr/>
                </a:tc>
                <a:extLst>
                  <a:ext uri="{0D108BD9-81ED-4DB2-BD59-A6C34878D82A}">
                    <a16:rowId xmlns:a16="http://schemas.microsoft.com/office/drawing/2014/main" val="3088088552"/>
                  </a:ext>
                </a:extLst>
              </a:tr>
              <a:tr h="883051">
                <a:tc>
                  <a:txBody>
                    <a:bodyPr/>
                    <a:lstStyle/>
                    <a:p>
                      <a:pPr marL="0" indent="0">
                        <a:buFont typeface="+mj-lt"/>
                        <a:buNone/>
                      </a:pPr>
                      <a:r>
                        <a:rPr lang="en-GB" sz="2400" dirty="0">
                          <a:solidFill>
                            <a:srgbClr val="00B050"/>
                          </a:solidFill>
                        </a:rPr>
                        <a:t>Law enforcement and policing means the way the law and order is marinated in a society.  </a:t>
                      </a:r>
                    </a:p>
                  </a:txBody>
                  <a:tcPr/>
                </a:tc>
                <a:extLst>
                  <a:ext uri="{0D108BD9-81ED-4DB2-BD59-A6C34878D82A}">
                    <a16:rowId xmlns:a16="http://schemas.microsoft.com/office/drawing/2014/main" val="2795168651"/>
                  </a:ext>
                </a:extLst>
              </a:tr>
              <a:tr h="883051">
                <a:tc>
                  <a:txBody>
                    <a:bodyPr/>
                    <a:lstStyle/>
                    <a:p>
                      <a:pPr marL="0" indent="0">
                        <a:buFont typeface="+mj-lt"/>
                        <a:buNone/>
                      </a:pPr>
                      <a:r>
                        <a:rPr lang="en-GB" sz="2400" dirty="0">
                          <a:solidFill>
                            <a:srgbClr val="FF0000"/>
                          </a:solidFill>
                        </a:rPr>
                        <a:t>Tithings were made up of 14 men over the age of 10.</a:t>
                      </a:r>
                    </a:p>
                  </a:txBody>
                  <a:tcPr/>
                </a:tc>
                <a:extLst>
                  <a:ext uri="{0D108BD9-81ED-4DB2-BD59-A6C34878D82A}">
                    <a16:rowId xmlns:a16="http://schemas.microsoft.com/office/drawing/2014/main" val="3876112196"/>
                  </a:ext>
                </a:extLst>
              </a:tr>
              <a:tr h="407569">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GB" sz="2400" dirty="0">
                          <a:solidFill>
                            <a:srgbClr val="FF0000"/>
                          </a:solidFill>
                        </a:rPr>
                        <a:t>Wergild is a type of capital punishment.</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GB" sz="2400" dirty="0">
                        <a:solidFill>
                          <a:srgbClr val="FF0000"/>
                        </a:solidFill>
                      </a:endParaRPr>
                    </a:p>
                  </a:txBody>
                  <a:tcPr/>
                </a:tc>
                <a:extLst>
                  <a:ext uri="{0D108BD9-81ED-4DB2-BD59-A6C34878D82A}">
                    <a16:rowId xmlns:a16="http://schemas.microsoft.com/office/drawing/2014/main" val="2469212426"/>
                  </a:ext>
                </a:extLst>
              </a:tr>
              <a:tr h="883051">
                <a:tc>
                  <a:txBody>
                    <a:bodyPr/>
                    <a:lstStyle/>
                    <a:p>
                      <a:pPr marL="0" indent="0">
                        <a:buFont typeface="+mj-lt"/>
                        <a:buNone/>
                      </a:pPr>
                      <a:r>
                        <a:rPr lang="en-GB" sz="2400" dirty="0">
                          <a:solidFill>
                            <a:srgbClr val="00B050"/>
                          </a:solidFill>
                        </a:rPr>
                        <a:t>Corporal punishments like </a:t>
                      </a:r>
                      <a:r>
                        <a:rPr lang="en-GB" sz="2400" i="1" dirty="0">
                          <a:solidFill>
                            <a:srgbClr val="00B050"/>
                          </a:solidFill>
                        </a:rPr>
                        <a:t>mutilation</a:t>
                      </a:r>
                      <a:r>
                        <a:rPr lang="en-GB" sz="2400" dirty="0">
                          <a:solidFill>
                            <a:srgbClr val="00B050"/>
                          </a:solidFill>
                        </a:rPr>
                        <a:t> took place during the Anglo Saxon era.</a:t>
                      </a:r>
                    </a:p>
                  </a:txBody>
                  <a:tcPr/>
                </a:tc>
                <a:extLst>
                  <a:ext uri="{0D108BD9-81ED-4DB2-BD59-A6C34878D82A}">
                    <a16:rowId xmlns:a16="http://schemas.microsoft.com/office/drawing/2014/main" val="197191655"/>
                  </a:ext>
                </a:extLst>
              </a:tr>
            </a:tbl>
          </a:graphicData>
        </a:graphic>
      </p:graphicFrame>
      <p:pic>
        <p:nvPicPr>
          <p:cNvPr id="9" name="Picture 8">
            <a:extLst>
              <a:ext uri="{FF2B5EF4-FFF2-40B4-BE49-F238E27FC236}">
                <a16:creationId xmlns:a16="http://schemas.microsoft.com/office/drawing/2014/main" id="{77697B4D-41FD-7444-9BF0-7C4CC0312F7F}"/>
              </a:ext>
            </a:extLst>
          </p:cNvPr>
          <p:cNvPicPr>
            <a:picLocks noChangeAspect="1"/>
          </p:cNvPicPr>
          <p:nvPr/>
        </p:nvPicPr>
        <p:blipFill>
          <a:blip r:embed="rId3"/>
          <a:stretch>
            <a:fillRect/>
          </a:stretch>
        </p:blipFill>
        <p:spPr>
          <a:xfrm>
            <a:off x="5755992" y="3086123"/>
            <a:ext cx="670274" cy="694648"/>
          </a:xfrm>
          <a:prstGeom prst="rect">
            <a:avLst/>
          </a:prstGeom>
        </p:spPr>
      </p:pic>
      <p:grpSp>
        <p:nvGrpSpPr>
          <p:cNvPr id="14" name="Group 13">
            <a:extLst>
              <a:ext uri="{FF2B5EF4-FFF2-40B4-BE49-F238E27FC236}">
                <a16:creationId xmlns:a16="http://schemas.microsoft.com/office/drawing/2014/main" id="{4891F495-FBC7-014E-B528-69BF21B9D406}"/>
              </a:ext>
            </a:extLst>
          </p:cNvPr>
          <p:cNvGrpSpPr/>
          <p:nvPr/>
        </p:nvGrpSpPr>
        <p:grpSpPr>
          <a:xfrm>
            <a:off x="5567295" y="1125839"/>
            <a:ext cx="5130675" cy="860612"/>
            <a:chOff x="5950913" y="2484629"/>
            <a:chExt cx="4531844" cy="860612"/>
          </a:xfrm>
        </p:grpSpPr>
        <p:sp>
          <p:nvSpPr>
            <p:cNvPr id="5" name="Multiply 4">
              <a:extLst>
                <a:ext uri="{FF2B5EF4-FFF2-40B4-BE49-F238E27FC236}">
                  <a16:creationId xmlns:a16="http://schemas.microsoft.com/office/drawing/2014/main" id="{816D19A7-C216-F04A-A001-5B0BDF557A5E}"/>
                </a:ext>
              </a:extLst>
            </p:cNvPr>
            <p:cNvSpPr/>
            <p:nvPr/>
          </p:nvSpPr>
          <p:spPr>
            <a:xfrm>
              <a:off x="5950913" y="2484629"/>
              <a:ext cx="927847" cy="860612"/>
            </a:xfrm>
            <a:prstGeom prst="mathMultiply">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800"/>
            </a:p>
          </p:txBody>
        </p:sp>
        <p:sp>
          <p:nvSpPr>
            <p:cNvPr id="10" name="TextBox 9">
              <a:extLst>
                <a:ext uri="{FF2B5EF4-FFF2-40B4-BE49-F238E27FC236}">
                  <a16:creationId xmlns:a16="http://schemas.microsoft.com/office/drawing/2014/main" id="{0AEF20CB-DF1C-9D43-AE6B-1A7FA75B85D5}"/>
                </a:ext>
              </a:extLst>
            </p:cNvPr>
            <p:cNvSpPr txBox="1"/>
            <p:nvPr/>
          </p:nvSpPr>
          <p:spPr>
            <a:xfrm>
              <a:off x="7534328" y="2584831"/>
              <a:ext cx="2948429" cy="523220"/>
            </a:xfrm>
            <a:prstGeom prst="rect">
              <a:avLst/>
            </a:prstGeom>
            <a:noFill/>
          </p:spPr>
          <p:txBody>
            <a:bodyPr wrap="none" rtlCol="0">
              <a:spAutoFit/>
            </a:bodyPr>
            <a:lstStyle/>
            <a:p>
              <a:r>
                <a:rPr lang="en-GB" sz="2800" dirty="0">
                  <a:solidFill>
                    <a:srgbClr val="002060"/>
                  </a:solidFill>
                </a:rPr>
                <a:t>Farming communities</a:t>
              </a:r>
            </a:p>
          </p:txBody>
        </p:sp>
      </p:grpSp>
      <p:grpSp>
        <p:nvGrpSpPr>
          <p:cNvPr id="15" name="Group 14">
            <a:extLst>
              <a:ext uri="{FF2B5EF4-FFF2-40B4-BE49-F238E27FC236}">
                <a16:creationId xmlns:a16="http://schemas.microsoft.com/office/drawing/2014/main" id="{077D0C6E-7940-1941-B83F-92C1B93E4FE0}"/>
              </a:ext>
            </a:extLst>
          </p:cNvPr>
          <p:cNvGrpSpPr/>
          <p:nvPr/>
        </p:nvGrpSpPr>
        <p:grpSpPr>
          <a:xfrm>
            <a:off x="5578908" y="1990321"/>
            <a:ext cx="6432983" cy="954107"/>
            <a:chOff x="5972738" y="3641125"/>
            <a:chExt cx="6432983" cy="954107"/>
          </a:xfrm>
        </p:grpSpPr>
        <p:sp>
          <p:nvSpPr>
            <p:cNvPr id="6" name="Multiply 5">
              <a:extLst>
                <a:ext uri="{FF2B5EF4-FFF2-40B4-BE49-F238E27FC236}">
                  <a16:creationId xmlns:a16="http://schemas.microsoft.com/office/drawing/2014/main" id="{8547E05C-B677-034B-83B4-B70E986970FD}"/>
                </a:ext>
              </a:extLst>
            </p:cNvPr>
            <p:cNvSpPr/>
            <p:nvPr/>
          </p:nvSpPr>
          <p:spPr>
            <a:xfrm>
              <a:off x="5972738" y="3707051"/>
              <a:ext cx="927847" cy="860612"/>
            </a:xfrm>
            <a:prstGeom prst="mathMultiply">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800"/>
            </a:p>
          </p:txBody>
        </p:sp>
        <p:sp>
          <p:nvSpPr>
            <p:cNvPr id="11" name="TextBox 10">
              <a:extLst>
                <a:ext uri="{FF2B5EF4-FFF2-40B4-BE49-F238E27FC236}">
                  <a16:creationId xmlns:a16="http://schemas.microsoft.com/office/drawing/2014/main" id="{8559A1B4-E25F-8349-A984-65516AA5EB57}"/>
                </a:ext>
              </a:extLst>
            </p:cNvPr>
            <p:cNvSpPr txBox="1"/>
            <p:nvPr/>
          </p:nvSpPr>
          <p:spPr>
            <a:xfrm>
              <a:off x="7079879" y="3641125"/>
              <a:ext cx="5325842" cy="954107"/>
            </a:xfrm>
            <a:prstGeom prst="rect">
              <a:avLst/>
            </a:prstGeom>
            <a:noFill/>
          </p:spPr>
          <p:txBody>
            <a:bodyPr wrap="square" rtlCol="0">
              <a:spAutoFit/>
            </a:bodyPr>
            <a:lstStyle/>
            <a:p>
              <a:pPr algn="ctr"/>
              <a:r>
                <a:rPr lang="en-GB" sz="2800" dirty="0">
                  <a:solidFill>
                    <a:srgbClr val="002060"/>
                  </a:solidFill>
                </a:rPr>
                <a:t>Social crime is a crime which many people turn a blind eye to</a:t>
              </a:r>
            </a:p>
          </p:txBody>
        </p:sp>
      </p:grpSp>
      <p:grpSp>
        <p:nvGrpSpPr>
          <p:cNvPr id="16" name="Group 15">
            <a:extLst>
              <a:ext uri="{FF2B5EF4-FFF2-40B4-BE49-F238E27FC236}">
                <a16:creationId xmlns:a16="http://schemas.microsoft.com/office/drawing/2014/main" id="{FF58B328-862F-D143-BB6E-9CBBD5C7E141}"/>
              </a:ext>
            </a:extLst>
          </p:cNvPr>
          <p:cNvGrpSpPr/>
          <p:nvPr/>
        </p:nvGrpSpPr>
        <p:grpSpPr>
          <a:xfrm>
            <a:off x="5620471" y="3850046"/>
            <a:ext cx="6187276" cy="995472"/>
            <a:chOff x="5934634" y="4552145"/>
            <a:chExt cx="6187276" cy="995472"/>
          </a:xfrm>
        </p:grpSpPr>
        <p:sp>
          <p:nvSpPr>
            <p:cNvPr id="7" name="Multiply 6">
              <a:extLst>
                <a:ext uri="{FF2B5EF4-FFF2-40B4-BE49-F238E27FC236}">
                  <a16:creationId xmlns:a16="http://schemas.microsoft.com/office/drawing/2014/main" id="{3C2243A8-36AF-6E4D-A548-215C81BDE638}"/>
                </a:ext>
              </a:extLst>
            </p:cNvPr>
            <p:cNvSpPr/>
            <p:nvPr/>
          </p:nvSpPr>
          <p:spPr>
            <a:xfrm>
              <a:off x="5934634" y="4687005"/>
              <a:ext cx="927847" cy="860612"/>
            </a:xfrm>
            <a:prstGeom prst="mathMultiply">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800"/>
            </a:p>
          </p:txBody>
        </p:sp>
        <p:sp>
          <p:nvSpPr>
            <p:cNvPr id="12" name="TextBox 11">
              <a:extLst>
                <a:ext uri="{FF2B5EF4-FFF2-40B4-BE49-F238E27FC236}">
                  <a16:creationId xmlns:a16="http://schemas.microsoft.com/office/drawing/2014/main" id="{004D75E9-07F7-A540-930B-812FBBB5773D}"/>
                </a:ext>
              </a:extLst>
            </p:cNvPr>
            <p:cNvSpPr txBox="1"/>
            <p:nvPr/>
          </p:nvSpPr>
          <p:spPr>
            <a:xfrm>
              <a:off x="6887947" y="4552145"/>
              <a:ext cx="5233963" cy="954107"/>
            </a:xfrm>
            <a:prstGeom prst="rect">
              <a:avLst/>
            </a:prstGeom>
            <a:noFill/>
          </p:spPr>
          <p:txBody>
            <a:bodyPr wrap="square" rtlCol="0">
              <a:spAutoFit/>
            </a:bodyPr>
            <a:lstStyle/>
            <a:p>
              <a:pPr algn="ctr"/>
              <a:r>
                <a:rPr lang="en-GB" sz="2800" dirty="0">
                  <a:solidFill>
                    <a:srgbClr val="002060"/>
                  </a:solidFill>
                </a:rPr>
                <a:t>Tithings were made up of 10 or more men aged over the age of 12</a:t>
              </a:r>
              <a:endParaRPr lang="en-GB" sz="2800" dirty="0"/>
            </a:p>
          </p:txBody>
        </p:sp>
      </p:grpSp>
      <p:grpSp>
        <p:nvGrpSpPr>
          <p:cNvPr id="17" name="Group 16">
            <a:extLst>
              <a:ext uri="{FF2B5EF4-FFF2-40B4-BE49-F238E27FC236}">
                <a16:creationId xmlns:a16="http://schemas.microsoft.com/office/drawing/2014/main" id="{323D6C02-8637-0842-9C05-D8470222A8C7}"/>
              </a:ext>
            </a:extLst>
          </p:cNvPr>
          <p:cNvGrpSpPr/>
          <p:nvPr/>
        </p:nvGrpSpPr>
        <p:grpSpPr>
          <a:xfrm>
            <a:off x="5645937" y="4934438"/>
            <a:ext cx="6546063" cy="955255"/>
            <a:chOff x="5999628" y="5779226"/>
            <a:chExt cx="6546063" cy="987280"/>
          </a:xfrm>
        </p:grpSpPr>
        <p:sp>
          <p:nvSpPr>
            <p:cNvPr id="8" name="Multiply 7">
              <a:extLst>
                <a:ext uri="{FF2B5EF4-FFF2-40B4-BE49-F238E27FC236}">
                  <a16:creationId xmlns:a16="http://schemas.microsoft.com/office/drawing/2014/main" id="{DAE6ABFF-46ED-6F44-8AFD-941FC76E1DF4}"/>
                </a:ext>
              </a:extLst>
            </p:cNvPr>
            <p:cNvSpPr/>
            <p:nvPr/>
          </p:nvSpPr>
          <p:spPr>
            <a:xfrm>
              <a:off x="5999628" y="5779226"/>
              <a:ext cx="927847" cy="860612"/>
            </a:xfrm>
            <a:prstGeom prst="mathMultiply">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800"/>
            </a:p>
          </p:txBody>
        </p:sp>
        <p:sp>
          <p:nvSpPr>
            <p:cNvPr id="13" name="TextBox 12">
              <a:extLst>
                <a:ext uri="{FF2B5EF4-FFF2-40B4-BE49-F238E27FC236}">
                  <a16:creationId xmlns:a16="http://schemas.microsoft.com/office/drawing/2014/main" id="{74FEC169-E731-A342-A24D-83D39ABB9215}"/>
                </a:ext>
              </a:extLst>
            </p:cNvPr>
            <p:cNvSpPr txBox="1"/>
            <p:nvPr/>
          </p:nvSpPr>
          <p:spPr>
            <a:xfrm>
              <a:off x="7004688" y="5780415"/>
              <a:ext cx="5541003" cy="986091"/>
            </a:xfrm>
            <a:prstGeom prst="rect">
              <a:avLst/>
            </a:prstGeom>
            <a:noFill/>
          </p:spPr>
          <p:txBody>
            <a:bodyPr wrap="square" rtlCol="0">
              <a:spAutoFit/>
            </a:bodyPr>
            <a:lstStyle/>
            <a:p>
              <a:pPr algn="ctr"/>
              <a:r>
                <a:rPr lang="en-GB" sz="2800" dirty="0">
                  <a:solidFill>
                    <a:srgbClr val="002060"/>
                  </a:solidFill>
                </a:rPr>
                <a:t>Wergild is a fine (fines are a type punishment).</a:t>
              </a:r>
              <a:endParaRPr lang="en-GB" sz="2800" dirty="0"/>
            </a:p>
          </p:txBody>
        </p:sp>
      </p:grpSp>
      <p:pic>
        <p:nvPicPr>
          <p:cNvPr id="19" name="Picture 18">
            <a:extLst>
              <a:ext uri="{FF2B5EF4-FFF2-40B4-BE49-F238E27FC236}">
                <a16:creationId xmlns:a16="http://schemas.microsoft.com/office/drawing/2014/main" id="{DC68ECFA-3442-434F-BFB9-5A496AE66CB0}"/>
              </a:ext>
            </a:extLst>
          </p:cNvPr>
          <p:cNvPicPr>
            <a:picLocks noChangeAspect="1"/>
          </p:cNvPicPr>
          <p:nvPr/>
        </p:nvPicPr>
        <p:blipFill>
          <a:blip r:embed="rId3"/>
          <a:stretch>
            <a:fillRect/>
          </a:stretch>
        </p:blipFill>
        <p:spPr>
          <a:xfrm>
            <a:off x="5792249" y="5856953"/>
            <a:ext cx="670274" cy="694648"/>
          </a:xfrm>
          <a:prstGeom prst="rect">
            <a:avLst/>
          </a:prstGeom>
        </p:spPr>
      </p:pic>
    </p:spTree>
    <p:extLst>
      <p:ext uri="{BB962C8B-B14F-4D97-AF65-F5344CB8AC3E}">
        <p14:creationId xmlns:p14="http://schemas.microsoft.com/office/powerpoint/2010/main" val="965238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48488-AA69-C64E-91D0-EFD4B580E94E}"/>
              </a:ext>
            </a:extLst>
          </p:cNvPr>
          <p:cNvSpPr>
            <a:spLocks noGrp="1"/>
          </p:cNvSpPr>
          <p:nvPr>
            <p:ph type="title"/>
          </p:nvPr>
        </p:nvSpPr>
        <p:spPr>
          <a:xfrm>
            <a:off x="322772" y="135580"/>
            <a:ext cx="5494196" cy="671815"/>
          </a:xfrm>
          <a:ln>
            <a:solidFill>
              <a:schemeClr val="tx1"/>
            </a:solidFill>
          </a:ln>
        </p:spPr>
        <p:txBody>
          <a:bodyPr>
            <a:normAutofit fontScale="90000"/>
          </a:bodyPr>
          <a:lstStyle/>
          <a:p>
            <a:pPr algn="ctr"/>
            <a:r>
              <a:rPr lang="en-GB" b="1" dirty="0"/>
              <a:t>The Norman Conquest</a:t>
            </a:r>
          </a:p>
        </p:txBody>
      </p:sp>
      <p:sp>
        <p:nvSpPr>
          <p:cNvPr id="3" name="Content Placeholder 2">
            <a:extLst>
              <a:ext uri="{FF2B5EF4-FFF2-40B4-BE49-F238E27FC236}">
                <a16:creationId xmlns:a16="http://schemas.microsoft.com/office/drawing/2014/main" id="{7AEAC881-F10C-C243-B7AD-1B2E1D302543}"/>
              </a:ext>
            </a:extLst>
          </p:cNvPr>
          <p:cNvSpPr>
            <a:spLocks noGrp="1"/>
          </p:cNvSpPr>
          <p:nvPr>
            <p:ph idx="1"/>
          </p:nvPr>
        </p:nvSpPr>
        <p:spPr>
          <a:xfrm>
            <a:off x="322772" y="941387"/>
            <a:ext cx="5494196" cy="5916613"/>
          </a:xfrm>
          <a:ln>
            <a:solidFill>
              <a:schemeClr val="tx1"/>
            </a:solidFill>
          </a:ln>
        </p:spPr>
        <p:txBody>
          <a:bodyPr>
            <a:normAutofit/>
          </a:bodyPr>
          <a:lstStyle/>
          <a:p>
            <a:r>
              <a:rPr lang="en-GB" dirty="0"/>
              <a:t>In 1066 William of Normandy defeated King Harold Godwinson and became the new King of England. </a:t>
            </a:r>
          </a:p>
          <a:p>
            <a:r>
              <a:rPr lang="en-GB" dirty="0"/>
              <a:t>Originally from France, Normandy, King William I now had the huge task of enforcing foreign rule over England. </a:t>
            </a:r>
          </a:p>
          <a:p>
            <a:r>
              <a:rPr lang="en-GB" dirty="0"/>
              <a:t>He faced many rebellions and challenges therefore needed to secure his power and the safety of his Barons and Lords against the Anglo-Saxons. </a:t>
            </a:r>
          </a:p>
        </p:txBody>
      </p:sp>
      <p:pic>
        <p:nvPicPr>
          <p:cNvPr id="4" name="Picture 3">
            <a:extLst>
              <a:ext uri="{FF2B5EF4-FFF2-40B4-BE49-F238E27FC236}">
                <a16:creationId xmlns:a16="http://schemas.microsoft.com/office/drawing/2014/main" id="{9FE82721-098D-F04D-A548-62C76B5D8ECC}"/>
              </a:ext>
            </a:extLst>
          </p:cNvPr>
          <p:cNvPicPr>
            <a:picLocks noChangeAspect="1"/>
          </p:cNvPicPr>
          <p:nvPr/>
        </p:nvPicPr>
        <p:blipFill>
          <a:blip r:embed="rId5"/>
          <a:stretch>
            <a:fillRect/>
          </a:stretch>
        </p:blipFill>
        <p:spPr>
          <a:xfrm>
            <a:off x="6375034" y="4741862"/>
            <a:ext cx="3022105" cy="1644650"/>
          </a:xfrm>
          <a:prstGeom prst="rect">
            <a:avLst/>
          </a:prstGeom>
        </p:spPr>
      </p:pic>
      <p:pic>
        <p:nvPicPr>
          <p:cNvPr id="6" name="Picture 5">
            <a:extLst>
              <a:ext uri="{FF2B5EF4-FFF2-40B4-BE49-F238E27FC236}">
                <a16:creationId xmlns:a16="http://schemas.microsoft.com/office/drawing/2014/main" id="{E832AEA6-0476-9D40-B229-A8CA4DDDD460}"/>
              </a:ext>
            </a:extLst>
          </p:cNvPr>
          <p:cNvPicPr>
            <a:picLocks noChangeAspect="1"/>
          </p:cNvPicPr>
          <p:nvPr/>
        </p:nvPicPr>
        <p:blipFill>
          <a:blip r:embed="rId6"/>
          <a:stretch>
            <a:fillRect/>
          </a:stretch>
        </p:blipFill>
        <p:spPr>
          <a:xfrm>
            <a:off x="9596143" y="4406094"/>
            <a:ext cx="2273085" cy="2086658"/>
          </a:xfrm>
          <a:prstGeom prst="rect">
            <a:avLst/>
          </a:prstGeom>
        </p:spPr>
      </p:pic>
      <p:pic>
        <p:nvPicPr>
          <p:cNvPr id="8" name="Context - William NEW" descr="Context - William NEW">
            <a:hlinkClick r:id="" action="ppaction://media"/>
            <a:extLst>
              <a:ext uri="{FF2B5EF4-FFF2-40B4-BE49-F238E27FC236}">
                <a16:creationId xmlns:a16="http://schemas.microsoft.com/office/drawing/2014/main" id="{7999CFE9-A3CF-A041-BF95-2F38A660FDF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4880181" y="6029702"/>
            <a:ext cx="812800" cy="812800"/>
          </a:xfrm>
          <a:prstGeom prst="rect">
            <a:avLst/>
          </a:prstGeom>
        </p:spPr>
      </p:pic>
      <p:pic>
        <p:nvPicPr>
          <p:cNvPr id="9" name="Picture 8">
            <a:extLst>
              <a:ext uri="{FF2B5EF4-FFF2-40B4-BE49-F238E27FC236}">
                <a16:creationId xmlns:a16="http://schemas.microsoft.com/office/drawing/2014/main" id="{39DCDA70-019C-834D-944B-8706521CF7ED}"/>
              </a:ext>
            </a:extLst>
          </p:cNvPr>
          <p:cNvPicPr>
            <a:picLocks noChangeAspect="1"/>
          </p:cNvPicPr>
          <p:nvPr/>
        </p:nvPicPr>
        <p:blipFill>
          <a:blip r:embed="rId8"/>
          <a:stretch>
            <a:fillRect/>
          </a:stretch>
        </p:blipFill>
        <p:spPr>
          <a:xfrm>
            <a:off x="6375034" y="154578"/>
            <a:ext cx="5217698" cy="3905733"/>
          </a:xfrm>
          <a:prstGeom prst="rect">
            <a:avLst/>
          </a:prstGeom>
        </p:spPr>
      </p:pic>
      <p:sp>
        <p:nvSpPr>
          <p:cNvPr id="10" name="TextBox 9">
            <a:extLst>
              <a:ext uri="{FF2B5EF4-FFF2-40B4-BE49-F238E27FC236}">
                <a16:creationId xmlns:a16="http://schemas.microsoft.com/office/drawing/2014/main" id="{A5B7C80C-10F0-7A42-BB63-9EC531A66A0A}"/>
              </a:ext>
            </a:extLst>
          </p:cNvPr>
          <p:cNvSpPr txBox="1"/>
          <p:nvPr/>
        </p:nvSpPr>
        <p:spPr>
          <a:xfrm>
            <a:off x="7284203" y="100741"/>
            <a:ext cx="3456122" cy="523220"/>
          </a:xfrm>
          <a:prstGeom prst="rect">
            <a:avLst/>
          </a:prstGeom>
          <a:solidFill>
            <a:srgbClr val="00B0F0"/>
          </a:solidFill>
          <a:ln w="57150">
            <a:solidFill>
              <a:schemeClr val="tx1"/>
            </a:solidFill>
          </a:ln>
        </p:spPr>
        <p:txBody>
          <a:bodyPr wrap="square" rtlCol="0">
            <a:spAutoFit/>
          </a:bodyPr>
          <a:lstStyle/>
          <a:p>
            <a:pPr algn="ctr"/>
            <a:r>
              <a:rPr lang="en-GB" sz="2800" dirty="0"/>
              <a:t>Feudal System</a:t>
            </a:r>
          </a:p>
        </p:txBody>
      </p:sp>
      <p:sp>
        <p:nvSpPr>
          <p:cNvPr id="11" name="TextBox 10">
            <a:extLst>
              <a:ext uri="{FF2B5EF4-FFF2-40B4-BE49-F238E27FC236}">
                <a16:creationId xmlns:a16="http://schemas.microsoft.com/office/drawing/2014/main" id="{29B6338D-F0CF-6146-A4FD-4E91322DCDAF}"/>
              </a:ext>
            </a:extLst>
          </p:cNvPr>
          <p:cNvSpPr txBox="1"/>
          <p:nvPr/>
        </p:nvSpPr>
        <p:spPr>
          <a:xfrm>
            <a:off x="8656513" y="2138440"/>
            <a:ext cx="763351" cy="338554"/>
          </a:xfrm>
          <a:prstGeom prst="rect">
            <a:avLst/>
          </a:prstGeom>
          <a:noFill/>
        </p:spPr>
        <p:txBody>
          <a:bodyPr wrap="none" rtlCol="0">
            <a:spAutoFit/>
          </a:bodyPr>
          <a:lstStyle/>
          <a:p>
            <a:r>
              <a:rPr lang="en-GB" sz="1600" dirty="0"/>
              <a:t>Nobles</a:t>
            </a:r>
          </a:p>
        </p:txBody>
      </p:sp>
      <p:sp>
        <p:nvSpPr>
          <p:cNvPr id="12" name="TextBox 11">
            <a:extLst>
              <a:ext uri="{FF2B5EF4-FFF2-40B4-BE49-F238E27FC236}">
                <a16:creationId xmlns:a16="http://schemas.microsoft.com/office/drawing/2014/main" id="{E4456B5E-D5CB-1749-9BF5-85F5CD3E48C8}"/>
              </a:ext>
            </a:extLst>
          </p:cNvPr>
          <p:cNvSpPr txBox="1"/>
          <p:nvPr/>
        </p:nvSpPr>
        <p:spPr>
          <a:xfrm>
            <a:off x="8752597" y="3588557"/>
            <a:ext cx="593945" cy="338554"/>
          </a:xfrm>
          <a:prstGeom prst="rect">
            <a:avLst/>
          </a:prstGeom>
          <a:noFill/>
        </p:spPr>
        <p:txBody>
          <a:bodyPr wrap="none" rtlCol="0">
            <a:spAutoFit/>
          </a:bodyPr>
          <a:lstStyle/>
          <a:p>
            <a:r>
              <a:rPr lang="en-GB" sz="1600" dirty="0"/>
              <a:t>Serfs</a:t>
            </a:r>
          </a:p>
        </p:txBody>
      </p:sp>
    </p:spTree>
    <p:extLst>
      <p:ext uri="{BB962C8B-B14F-4D97-AF65-F5344CB8AC3E}">
        <p14:creationId xmlns:p14="http://schemas.microsoft.com/office/powerpoint/2010/main" val="2212976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33583"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591F5-CC29-134B-8A41-E0CFA900D706}"/>
              </a:ext>
            </a:extLst>
          </p:cNvPr>
          <p:cNvSpPr>
            <a:spLocks noGrp="1"/>
          </p:cNvSpPr>
          <p:nvPr>
            <p:ph type="title"/>
          </p:nvPr>
        </p:nvSpPr>
        <p:spPr>
          <a:xfrm>
            <a:off x="1008529" y="0"/>
            <a:ext cx="10085295" cy="533349"/>
          </a:xfrm>
          <a:ln>
            <a:solidFill>
              <a:schemeClr val="tx1"/>
            </a:solidFill>
          </a:ln>
        </p:spPr>
        <p:txBody>
          <a:bodyPr>
            <a:noAutofit/>
          </a:bodyPr>
          <a:lstStyle/>
          <a:p>
            <a:pPr algn="ctr"/>
            <a:r>
              <a:rPr lang="en-GB" sz="3200" b="1" dirty="0"/>
              <a:t>Crime: Norman England</a:t>
            </a:r>
          </a:p>
        </p:txBody>
      </p:sp>
      <p:sp>
        <p:nvSpPr>
          <p:cNvPr id="3" name="Content Placeholder 2">
            <a:extLst>
              <a:ext uri="{FF2B5EF4-FFF2-40B4-BE49-F238E27FC236}">
                <a16:creationId xmlns:a16="http://schemas.microsoft.com/office/drawing/2014/main" id="{550F36C7-48DA-0441-B398-30F1F238EF03}"/>
              </a:ext>
            </a:extLst>
          </p:cNvPr>
          <p:cNvSpPr>
            <a:spLocks noGrp="1"/>
          </p:cNvSpPr>
          <p:nvPr>
            <p:ph idx="1"/>
          </p:nvPr>
        </p:nvSpPr>
        <p:spPr>
          <a:xfrm>
            <a:off x="274923" y="5055895"/>
            <a:ext cx="10251282" cy="1670049"/>
          </a:xfrm>
        </p:spPr>
        <p:txBody>
          <a:bodyPr>
            <a:normAutofit lnSpcReduction="10000"/>
          </a:bodyPr>
          <a:lstStyle/>
          <a:p>
            <a:pPr marL="0" indent="0">
              <a:buNone/>
            </a:pPr>
            <a:r>
              <a:rPr lang="en-GB" dirty="0"/>
              <a:t>Factors that influence crime:</a:t>
            </a:r>
          </a:p>
          <a:p>
            <a:pPr marL="0" indent="0">
              <a:buNone/>
            </a:pPr>
            <a:r>
              <a:rPr lang="en-GB" dirty="0"/>
              <a:t>Government: King William wanted to be viewed as the rightful heir to the English throne. Therefore he realised that it was important to keep most of the laws of the previous Saxon Kings. </a:t>
            </a:r>
          </a:p>
        </p:txBody>
      </p:sp>
      <p:graphicFrame>
        <p:nvGraphicFramePr>
          <p:cNvPr id="4" name="Table 3">
            <a:extLst>
              <a:ext uri="{FF2B5EF4-FFF2-40B4-BE49-F238E27FC236}">
                <a16:creationId xmlns:a16="http://schemas.microsoft.com/office/drawing/2014/main" id="{73A7DC78-1D07-634B-8CCD-B0AC8C13746B}"/>
              </a:ext>
            </a:extLst>
          </p:cNvPr>
          <p:cNvGraphicFramePr>
            <a:graphicFrameLocks noGrp="1"/>
          </p:cNvGraphicFramePr>
          <p:nvPr>
            <p:extLst>
              <p:ext uri="{D42A27DB-BD31-4B8C-83A1-F6EECF244321}">
                <p14:modId xmlns:p14="http://schemas.microsoft.com/office/powerpoint/2010/main" val="3802123418"/>
              </p:ext>
            </p:extLst>
          </p:nvPr>
        </p:nvGraphicFramePr>
        <p:xfrm>
          <a:off x="157955" y="652435"/>
          <a:ext cx="11876088" cy="3695615"/>
        </p:xfrm>
        <a:graphic>
          <a:graphicData uri="http://schemas.openxmlformats.org/drawingml/2006/table">
            <a:tbl>
              <a:tblPr firstRow="1" bandRow="1">
                <a:tableStyleId>{5940675A-B579-460E-94D1-54222C63F5DA}</a:tableStyleId>
              </a:tblPr>
              <a:tblGrid>
                <a:gridCol w="6753832">
                  <a:extLst>
                    <a:ext uri="{9D8B030D-6E8A-4147-A177-3AD203B41FA5}">
                      <a16:colId xmlns:a16="http://schemas.microsoft.com/office/drawing/2014/main" val="3225141251"/>
                    </a:ext>
                  </a:extLst>
                </a:gridCol>
                <a:gridCol w="5122256">
                  <a:extLst>
                    <a:ext uri="{9D8B030D-6E8A-4147-A177-3AD203B41FA5}">
                      <a16:colId xmlns:a16="http://schemas.microsoft.com/office/drawing/2014/main" val="2107043575"/>
                    </a:ext>
                  </a:extLst>
                </a:gridCol>
              </a:tblGrid>
              <a:tr h="419015">
                <a:tc>
                  <a:txBody>
                    <a:bodyPr/>
                    <a:lstStyle/>
                    <a:p>
                      <a:pPr algn="ctr"/>
                      <a:r>
                        <a:rPr lang="en-GB" sz="2000" b="1" dirty="0"/>
                        <a:t>Changes</a:t>
                      </a:r>
                    </a:p>
                  </a:txBody>
                  <a:tcPr>
                    <a:solidFill>
                      <a:srgbClr val="BDF7C8"/>
                    </a:solidFill>
                  </a:tcPr>
                </a:tc>
                <a:tc>
                  <a:txBody>
                    <a:bodyPr/>
                    <a:lstStyle/>
                    <a:p>
                      <a:pPr algn="ctr"/>
                      <a:r>
                        <a:rPr lang="en-GB" sz="2000" b="1" dirty="0"/>
                        <a:t>Continuity </a:t>
                      </a:r>
                    </a:p>
                  </a:txBody>
                  <a:tcPr>
                    <a:solidFill>
                      <a:srgbClr val="9BB1FF"/>
                    </a:solidFill>
                  </a:tcPr>
                </a:tc>
                <a:extLst>
                  <a:ext uri="{0D108BD9-81ED-4DB2-BD59-A6C34878D82A}">
                    <a16:rowId xmlns:a16="http://schemas.microsoft.com/office/drawing/2014/main" val="3296179004"/>
                  </a:ext>
                </a:extLst>
              </a:tr>
              <a:tr h="2933106">
                <a:tc>
                  <a:txBody>
                    <a:bodyPr/>
                    <a:lstStyle/>
                    <a:p>
                      <a:pPr marL="285750" indent="-285750">
                        <a:buFont typeface="Arial" panose="020B0604020202020204" pitchFamily="34" charset="0"/>
                        <a:buChar char="•"/>
                      </a:pPr>
                      <a:r>
                        <a:rPr lang="en-GB" sz="1900" b="1" dirty="0"/>
                        <a:t>Murdrum Law</a:t>
                      </a:r>
                      <a:r>
                        <a:rPr lang="en-GB" sz="1900" dirty="0"/>
                        <a:t>: If a Norman was murdered all the people of the region (or hundred) has to join together an pay an expensive fine.</a:t>
                      </a:r>
                    </a:p>
                    <a:p>
                      <a:pPr marL="285750" indent="-285750">
                        <a:buFont typeface="Arial" panose="020B0604020202020204" pitchFamily="34" charset="0"/>
                        <a:buChar char="•"/>
                      </a:pPr>
                      <a:endParaRPr lang="en-GB" sz="1900" dirty="0"/>
                    </a:p>
                    <a:p>
                      <a:pPr marL="285750" indent="-285750">
                        <a:buFont typeface="Arial" panose="020B0604020202020204" pitchFamily="34" charset="0"/>
                        <a:buChar char="•"/>
                      </a:pPr>
                      <a:r>
                        <a:rPr lang="en-GB" sz="1900" b="1" dirty="0"/>
                        <a:t>Forest Laws</a:t>
                      </a:r>
                      <a:r>
                        <a:rPr lang="en-GB" sz="1900" dirty="0"/>
                        <a:t>: This protected Norman hunting lands and prevented ordinary people from hunting in the forest causing starvation for many as access to natural resources were cut off. Peasants used to have the right to graze animals, take firewood or catch rabbits. This was seen as a social crime: actions that were technically illegal but most people in society disapprove of and turn a blind eye.  </a:t>
                      </a:r>
                    </a:p>
                  </a:txBody>
                  <a:tcPr/>
                </a:tc>
                <a:tc>
                  <a:txBody>
                    <a:bodyPr/>
                    <a:lstStyle/>
                    <a:p>
                      <a:pPr marL="285750" indent="-285750">
                        <a:buFont typeface="Arial" panose="020B0604020202020204" pitchFamily="34" charset="0"/>
                        <a:buChar char="•"/>
                      </a:pPr>
                      <a:r>
                        <a:rPr lang="en-GB" sz="1900" dirty="0"/>
                        <a:t>The vast majority of Anglo-Saxon laws remained unchanged. Why?</a:t>
                      </a:r>
                    </a:p>
                    <a:p>
                      <a:pPr marL="285750" indent="-285750">
                        <a:buFont typeface="Arial" panose="020B0604020202020204" pitchFamily="34" charset="0"/>
                        <a:buChar char="•"/>
                      </a:pPr>
                      <a:endParaRPr lang="en-GB" sz="1900" dirty="0"/>
                    </a:p>
                    <a:p>
                      <a:pPr marL="285750" indent="-285750">
                        <a:buFont typeface="Arial" panose="020B0604020202020204" pitchFamily="34" charset="0"/>
                        <a:buChar char="•"/>
                      </a:pPr>
                      <a:endParaRPr lang="en-GB" sz="1900" dirty="0"/>
                    </a:p>
                    <a:p>
                      <a:pPr marL="285750" indent="-285750">
                        <a:buFont typeface="Arial" panose="020B0604020202020204" pitchFamily="34" charset="0"/>
                        <a:buChar char="•"/>
                      </a:pPr>
                      <a:endParaRPr lang="en-GB" sz="1900" dirty="0"/>
                    </a:p>
                  </a:txBody>
                  <a:tcPr/>
                </a:tc>
                <a:extLst>
                  <a:ext uri="{0D108BD9-81ED-4DB2-BD59-A6C34878D82A}">
                    <a16:rowId xmlns:a16="http://schemas.microsoft.com/office/drawing/2014/main" val="2457565624"/>
                  </a:ext>
                </a:extLst>
              </a:tr>
            </a:tbl>
          </a:graphicData>
        </a:graphic>
      </p:graphicFrame>
      <p:sp>
        <p:nvSpPr>
          <p:cNvPr id="6" name="Rectangle 5">
            <a:extLst>
              <a:ext uri="{FF2B5EF4-FFF2-40B4-BE49-F238E27FC236}">
                <a16:creationId xmlns:a16="http://schemas.microsoft.com/office/drawing/2014/main" id="{AD15343E-D074-EE46-9CA9-0FA7827B905D}"/>
              </a:ext>
            </a:extLst>
          </p:cNvPr>
          <p:cNvSpPr/>
          <p:nvPr/>
        </p:nvSpPr>
        <p:spPr>
          <a:xfrm>
            <a:off x="113132" y="4378807"/>
            <a:ext cx="11876087" cy="646331"/>
          </a:xfrm>
          <a:prstGeom prst="rect">
            <a:avLst/>
          </a:prstGeom>
        </p:spPr>
        <p:txBody>
          <a:bodyPr wrap="square">
            <a:spAutoFit/>
          </a:bodyPr>
          <a:lstStyle/>
          <a:p>
            <a:pPr algn="ctr"/>
            <a:r>
              <a:rPr lang="en-GB" i="1" dirty="0"/>
              <a:t>Medieval chroniclers state that England was a safer and more law-abiding place after the Norman conquest, perhaps suggesting that there was less crime. </a:t>
            </a:r>
          </a:p>
        </p:txBody>
      </p:sp>
      <p:pic>
        <p:nvPicPr>
          <p:cNvPr id="5" name="Picture 4">
            <a:extLst>
              <a:ext uri="{FF2B5EF4-FFF2-40B4-BE49-F238E27FC236}">
                <a16:creationId xmlns:a16="http://schemas.microsoft.com/office/drawing/2014/main" id="{AACEB758-19F0-514F-906E-5745BFF1EA03}"/>
              </a:ext>
            </a:extLst>
          </p:cNvPr>
          <p:cNvPicPr>
            <a:picLocks noChangeAspect="1"/>
          </p:cNvPicPr>
          <p:nvPr/>
        </p:nvPicPr>
        <p:blipFill>
          <a:blip r:embed="rId5"/>
          <a:stretch>
            <a:fillRect/>
          </a:stretch>
        </p:blipFill>
        <p:spPr>
          <a:xfrm>
            <a:off x="8728848" y="1990152"/>
            <a:ext cx="1959147" cy="1771650"/>
          </a:xfrm>
          <a:prstGeom prst="rect">
            <a:avLst/>
          </a:prstGeom>
        </p:spPr>
      </p:pic>
      <p:pic>
        <p:nvPicPr>
          <p:cNvPr id="7" name="Picture 6">
            <a:extLst>
              <a:ext uri="{FF2B5EF4-FFF2-40B4-BE49-F238E27FC236}">
                <a16:creationId xmlns:a16="http://schemas.microsoft.com/office/drawing/2014/main" id="{682EDC3B-FECA-784F-B874-0A3923DA4965}"/>
              </a:ext>
            </a:extLst>
          </p:cNvPr>
          <p:cNvPicPr>
            <a:picLocks noChangeAspect="1"/>
          </p:cNvPicPr>
          <p:nvPr/>
        </p:nvPicPr>
        <p:blipFill>
          <a:blip r:embed="rId6"/>
          <a:stretch>
            <a:fillRect/>
          </a:stretch>
        </p:blipFill>
        <p:spPr>
          <a:xfrm>
            <a:off x="10687995" y="4981924"/>
            <a:ext cx="1206104" cy="1608138"/>
          </a:xfrm>
          <a:prstGeom prst="rect">
            <a:avLst/>
          </a:prstGeom>
        </p:spPr>
      </p:pic>
      <p:pic>
        <p:nvPicPr>
          <p:cNvPr id="8" name="Crime Norman England " descr="Crime Norman England ">
            <a:hlinkClick r:id="" action="ppaction://media"/>
            <a:extLst>
              <a:ext uri="{FF2B5EF4-FFF2-40B4-BE49-F238E27FC236}">
                <a16:creationId xmlns:a16="http://schemas.microsoft.com/office/drawing/2014/main" id="{EF94C063-1910-EF47-8CC9-4042CEEE7717}"/>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588" y="1588"/>
            <a:ext cx="566737" cy="566737"/>
          </a:xfrm>
          <a:prstGeom prst="rect">
            <a:avLst/>
          </a:prstGeom>
        </p:spPr>
      </p:pic>
    </p:spTree>
    <p:extLst>
      <p:ext uri="{BB962C8B-B14F-4D97-AF65-F5344CB8AC3E}">
        <p14:creationId xmlns:p14="http://schemas.microsoft.com/office/powerpoint/2010/main" val="2853144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33113"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591F5-CC29-134B-8A41-E0CFA900D706}"/>
              </a:ext>
            </a:extLst>
          </p:cNvPr>
          <p:cNvSpPr>
            <a:spLocks noGrp="1"/>
          </p:cNvSpPr>
          <p:nvPr>
            <p:ph type="title"/>
          </p:nvPr>
        </p:nvSpPr>
        <p:spPr>
          <a:xfrm>
            <a:off x="1183341" y="53779"/>
            <a:ext cx="9533966" cy="626570"/>
          </a:xfrm>
          <a:ln>
            <a:solidFill>
              <a:schemeClr val="tx1"/>
            </a:solidFill>
          </a:ln>
        </p:spPr>
        <p:txBody>
          <a:bodyPr>
            <a:noAutofit/>
          </a:bodyPr>
          <a:lstStyle/>
          <a:p>
            <a:pPr algn="ctr"/>
            <a:r>
              <a:rPr lang="en-GB" sz="3200" b="1" dirty="0"/>
              <a:t>Law enforcement: Norman England</a:t>
            </a:r>
          </a:p>
        </p:txBody>
      </p:sp>
      <p:graphicFrame>
        <p:nvGraphicFramePr>
          <p:cNvPr id="4" name="Table 3">
            <a:extLst>
              <a:ext uri="{FF2B5EF4-FFF2-40B4-BE49-F238E27FC236}">
                <a16:creationId xmlns:a16="http://schemas.microsoft.com/office/drawing/2014/main" id="{C281E674-511A-B24C-AE63-8B612CDAAA59}"/>
              </a:ext>
            </a:extLst>
          </p:cNvPr>
          <p:cNvGraphicFramePr>
            <a:graphicFrameLocks noGrp="1"/>
          </p:cNvGraphicFramePr>
          <p:nvPr>
            <p:extLst>
              <p:ext uri="{D42A27DB-BD31-4B8C-83A1-F6EECF244321}">
                <p14:modId xmlns:p14="http://schemas.microsoft.com/office/powerpoint/2010/main" val="974183214"/>
              </p:ext>
            </p:extLst>
          </p:nvPr>
        </p:nvGraphicFramePr>
        <p:xfrm>
          <a:off x="157956" y="757237"/>
          <a:ext cx="11358562" cy="4646897"/>
        </p:xfrm>
        <a:graphic>
          <a:graphicData uri="http://schemas.openxmlformats.org/drawingml/2006/table">
            <a:tbl>
              <a:tblPr firstRow="1" bandRow="1">
                <a:tableStyleId>{5940675A-B579-460E-94D1-54222C63F5DA}</a:tableStyleId>
              </a:tblPr>
              <a:tblGrid>
                <a:gridCol w="5679281">
                  <a:extLst>
                    <a:ext uri="{9D8B030D-6E8A-4147-A177-3AD203B41FA5}">
                      <a16:colId xmlns:a16="http://schemas.microsoft.com/office/drawing/2014/main" val="3225141251"/>
                    </a:ext>
                  </a:extLst>
                </a:gridCol>
                <a:gridCol w="5679281">
                  <a:extLst>
                    <a:ext uri="{9D8B030D-6E8A-4147-A177-3AD203B41FA5}">
                      <a16:colId xmlns:a16="http://schemas.microsoft.com/office/drawing/2014/main" val="2107043575"/>
                    </a:ext>
                  </a:extLst>
                </a:gridCol>
              </a:tblGrid>
              <a:tr h="440657">
                <a:tc>
                  <a:txBody>
                    <a:bodyPr/>
                    <a:lstStyle/>
                    <a:p>
                      <a:pPr algn="ctr"/>
                      <a:r>
                        <a:rPr lang="en-GB" sz="2000" b="1" dirty="0"/>
                        <a:t>Changes</a:t>
                      </a:r>
                    </a:p>
                  </a:txBody>
                  <a:tcPr>
                    <a:solidFill>
                      <a:srgbClr val="BDF7C8"/>
                    </a:solidFill>
                  </a:tcPr>
                </a:tc>
                <a:tc>
                  <a:txBody>
                    <a:bodyPr/>
                    <a:lstStyle/>
                    <a:p>
                      <a:pPr algn="ctr"/>
                      <a:r>
                        <a:rPr lang="en-GB" sz="2000" b="1" dirty="0"/>
                        <a:t>Continuity </a:t>
                      </a:r>
                    </a:p>
                  </a:txBody>
                  <a:tcPr>
                    <a:solidFill>
                      <a:srgbClr val="9BB1FF"/>
                    </a:solidFill>
                  </a:tcPr>
                </a:tc>
                <a:extLst>
                  <a:ext uri="{0D108BD9-81ED-4DB2-BD59-A6C34878D82A}">
                    <a16:rowId xmlns:a16="http://schemas.microsoft.com/office/drawing/2014/main" val="3296179004"/>
                  </a:ext>
                </a:extLst>
              </a:tr>
              <a:tr h="3745580">
                <a:tc>
                  <a:txBody>
                    <a:bodyPr/>
                    <a:lstStyle/>
                    <a:p>
                      <a:pPr marL="285750" indent="-285750">
                        <a:buFont typeface="Arial" panose="020B0604020202020204" pitchFamily="34" charset="0"/>
                        <a:buChar char="•"/>
                      </a:pPr>
                      <a:r>
                        <a:rPr lang="en-GB" dirty="0"/>
                        <a:t>Castles were built in every part of the kingdom. Peasant workers were made to build these and Norman lords would live in and control the local population under Norman law. The castles were designed to keep a watch on communities and look intimidating to remind those of Norman power.  </a:t>
                      </a:r>
                    </a:p>
                    <a:p>
                      <a:pPr marL="285750" indent="-285750">
                        <a:buFont typeface="Arial" panose="020B0604020202020204" pitchFamily="34" charset="0"/>
                        <a:buChar char="•"/>
                      </a:pPr>
                      <a:r>
                        <a:rPr lang="en-GB" dirty="0"/>
                        <a:t>Foresters: These were Normans who were tasked to enforce the Forest laws.</a:t>
                      </a:r>
                    </a:p>
                    <a:p>
                      <a:pPr marL="285750" indent="-285750">
                        <a:buFont typeface="Arial" panose="020B0604020202020204" pitchFamily="34" charset="0"/>
                        <a:buChar char="•"/>
                      </a:pPr>
                      <a:r>
                        <a:rPr lang="en-GB" dirty="0"/>
                        <a:t>Trial by combat was introduced. The accused fought with the accuser until one was killed or unable to fight on. The loser was then hanged, as God had judged them to be guilty.</a:t>
                      </a:r>
                    </a:p>
                    <a:p>
                      <a:pPr marL="285750" indent="-285750">
                        <a:buFont typeface="Arial" panose="020B0604020202020204" pitchFamily="34" charset="0"/>
                        <a:buChar char="•"/>
                      </a:pPr>
                      <a:r>
                        <a:rPr lang="en-GB" dirty="0"/>
                        <a:t>Church courts were established. These were separate courts used or churchmen and tended to be more lenient.</a:t>
                      </a:r>
                    </a:p>
                  </a:txBody>
                  <a:tcPr/>
                </a:tc>
                <a:tc>
                  <a:txBody>
                    <a:bodyPr/>
                    <a:lstStyle/>
                    <a:p>
                      <a:pPr marL="285750" indent="-285750">
                        <a:buFont typeface="Arial" panose="020B0604020202020204" pitchFamily="34" charset="0"/>
                        <a:buChar char="•"/>
                      </a:pPr>
                      <a:r>
                        <a:rPr lang="en-GB" dirty="0"/>
                        <a:t>Normans kept the local systems of tithings and hue and cry.</a:t>
                      </a:r>
                    </a:p>
                    <a:p>
                      <a:pPr marL="285750" indent="-285750">
                        <a:buFont typeface="Arial" panose="020B0604020202020204" pitchFamily="34" charset="0"/>
                        <a:buChar char="•"/>
                      </a:pPr>
                      <a:r>
                        <a:rPr lang="en-GB" dirty="0"/>
                        <a:t>Trial by ordeals continued. </a:t>
                      </a:r>
                    </a:p>
                  </a:txBody>
                  <a:tcPr/>
                </a:tc>
                <a:extLst>
                  <a:ext uri="{0D108BD9-81ED-4DB2-BD59-A6C34878D82A}">
                    <a16:rowId xmlns:a16="http://schemas.microsoft.com/office/drawing/2014/main" val="2457565624"/>
                  </a:ext>
                </a:extLst>
              </a:tr>
            </a:tbl>
          </a:graphicData>
        </a:graphic>
      </p:graphicFrame>
      <p:sp>
        <p:nvSpPr>
          <p:cNvPr id="5" name="TextBox 4">
            <a:extLst>
              <a:ext uri="{FF2B5EF4-FFF2-40B4-BE49-F238E27FC236}">
                <a16:creationId xmlns:a16="http://schemas.microsoft.com/office/drawing/2014/main" id="{59917CE4-4C4B-9C49-BD9B-AB8F20ACC5B1}"/>
              </a:ext>
            </a:extLst>
          </p:cNvPr>
          <p:cNvSpPr txBox="1"/>
          <p:nvPr/>
        </p:nvSpPr>
        <p:spPr>
          <a:xfrm>
            <a:off x="157956" y="5500598"/>
            <a:ext cx="10986294" cy="1200329"/>
          </a:xfrm>
          <a:prstGeom prst="rect">
            <a:avLst/>
          </a:prstGeom>
          <a:noFill/>
        </p:spPr>
        <p:txBody>
          <a:bodyPr wrap="square" rtlCol="0">
            <a:spAutoFit/>
          </a:bodyPr>
          <a:lstStyle/>
          <a:p>
            <a:r>
              <a:rPr lang="en-GB" dirty="0"/>
              <a:t>Factors that influence law enforcement</a:t>
            </a:r>
          </a:p>
          <a:p>
            <a:r>
              <a:rPr lang="en-GB" dirty="0"/>
              <a:t>Institutions government and church: The Normans were highly religious and believed God could help them judge crimes. They continued developed Trial by ordeal by introducing trial by combat and formalised the role of the church in law enforcement by establishing church courts. </a:t>
            </a:r>
          </a:p>
        </p:txBody>
      </p:sp>
      <p:pic>
        <p:nvPicPr>
          <p:cNvPr id="3" name="Picture 2">
            <a:extLst>
              <a:ext uri="{FF2B5EF4-FFF2-40B4-BE49-F238E27FC236}">
                <a16:creationId xmlns:a16="http://schemas.microsoft.com/office/drawing/2014/main" id="{CEA922A9-7184-8746-BDEA-C9454D20EF0C}"/>
              </a:ext>
            </a:extLst>
          </p:cNvPr>
          <p:cNvPicPr>
            <a:picLocks noChangeAspect="1"/>
          </p:cNvPicPr>
          <p:nvPr/>
        </p:nvPicPr>
        <p:blipFill>
          <a:blip r:embed="rId7"/>
          <a:stretch>
            <a:fillRect/>
          </a:stretch>
        </p:blipFill>
        <p:spPr>
          <a:xfrm>
            <a:off x="6806223" y="2478087"/>
            <a:ext cx="3588947" cy="2265364"/>
          </a:xfrm>
          <a:prstGeom prst="rect">
            <a:avLst/>
          </a:prstGeom>
        </p:spPr>
      </p:pic>
      <p:pic>
        <p:nvPicPr>
          <p:cNvPr id="7" name="Picture 6">
            <a:extLst>
              <a:ext uri="{FF2B5EF4-FFF2-40B4-BE49-F238E27FC236}">
                <a16:creationId xmlns:a16="http://schemas.microsoft.com/office/drawing/2014/main" id="{B8C188A6-537B-474E-9252-DFB4C15349B5}"/>
              </a:ext>
            </a:extLst>
          </p:cNvPr>
          <p:cNvPicPr>
            <a:picLocks noChangeAspect="1"/>
          </p:cNvPicPr>
          <p:nvPr/>
        </p:nvPicPr>
        <p:blipFill>
          <a:blip r:embed="rId8"/>
          <a:stretch>
            <a:fillRect/>
          </a:stretch>
        </p:blipFill>
        <p:spPr>
          <a:xfrm>
            <a:off x="11043046" y="5534801"/>
            <a:ext cx="946943" cy="1262590"/>
          </a:xfrm>
          <a:prstGeom prst="rect">
            <a:avLst/>
          </a:prstGeom>
        </p:spPr>
      </p:pic>
      <p:pic>
        <p:nvPicPr>
          <p:cNvPr id="6" name="Law enforcement " descr="Law enforcement ">
            <a:hlinkClick r:id="" action="ppaction://media"/>
            <a:extLst>
              <a:ext uri="{FF2B5EF4-FFF2-40B4-BE49-F238E27FC236}">
                <a16:creationId xmlns:a16="http://schemas.microsoft.com/office/drawing/2014/main" id="{DC3E9199-66D3-A341-BDB0-E2A504089B12}"/>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57956" y="79190"/>
            <a:ext cx="484187" cy="484187"/>
          </a:xfrm>
          <a:prstGeom prst="rect">
            <a:avLst/>
          </a:prstGeom>
        </p:spPr>
      </p:pic>
      <p:pic>
        <p:nvPicPr>
          <p:cNvPr id="8" name="Law enforcement summary" descr="Law enforcement summary">
            <a:hlinkClick r:id="" action="ppaction://media"/>
            <a:extLst>
              <a:ext uri="{FF2B5EF4-FFF2-40B4-BE49-F238E27FC236}">
                <a16:creationId xmlns:a16="http://schemas.microsoft.com/office/drawing/2014/main" id="{347AE990-5A1A-E24E-827E-5A1851D2423A}"/>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11516517" y="39105"/>
            <a:ext cx="564356" cy="564356"/>
          </a:xfrm>
          <a:prstGeom prst="rect">
            <a:avLst/>
          </a:prstGeom>
        </p:spPr>
      </p:pic>
    </p:spTree>
    <p:extLst>
      <p:ext uri="{BB962C8B-B14F-4D97-AF65-F5344CB8AC3E}">
        <p14:creationId xmlns:p14="http://schemas.microsoft.com/office/powerpoint/2010/main" val="553672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2744"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5443"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6"/>
                </p:tgtEl>
              </p:cMediaNode>
            </p:audio>
            <p:audio>
              <p:cMediaNode vol="80000">
                <p:cTn id="12" fill="hold" display="0">
                  <p:stCondLst>
                    <p:cond delay="indefinite"/>
                  </p:stCondLst>
                  <p:endCondLst>
                    <p:cond evt="onStopAudio" delay="0">
                      <p:tgtEl>
                        <p:sldTgt/>
                      </p:tgtEl>
                    </p:cond>
                  </p:endCondLst>
                </p:cTn>
                <p:tgtEl>
                  <p:spTgt spid="8"/>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591F5-CC29-134B-8A41-E0CFA900D706}"/>
              </a:ext>
            </a:extLst>
          </p:cNvPr>
          <p:cNvSpPr>
            <a:spLocks noGrp="1"/>
          </p:cNvSpPr>
          <p:nvPr>
            <p:ph type="title"/>
          </p:nvPr>
        </p:nvSpPr>
        <p:spPr>
          <a:xfrm>
            <a:off x="814388" y="132458"/>
            <a:ext cx="11087100" cy="681930"/>
          </a:xfrm>
          <a:ln>
            <a:solidFill>
              <a:schemeClr val="tx1"/>
            </a:solidFill>
          </a:ln>
        </p:spPr>
        <p:txBody>
          <a:bodyPr>
            <a:normAutofit fontScale="90000"/>
          </a:bodyPr>
          <a:lstStyle/>
          <a:p>
            <a:pPr algn="ctr"/>
            <a:r>
              <a:rPr lang="en-GB" dirty="0">
                <a:latin typeface="+mn-lt"/>
              </a:rPr>
              <a:t>Punishment: Norman England </a:t>
            </a:r>
          </a:p>
        </p:txBody>
      </p:sp>
      <p:sp>
        <p:nvSpPr>
          <p:cNvPr id="3" name="Content Placeholder 2">
            <a:extLst>
              <a:ext uri="{FF2B5EF4-FFF2-40B4-BE49-F238E27FC236}">
                <a16:creationId xmlns:a16="http://schemas.microsoft.com/office/drawing/2014/main" id="{550F36C7-48DA-0441-B398-30F1F238EF03}"/>
              </a:ext>
            </a:extLst>
          </p:cNvPr>
          <p:cNvSpPr>
            <a:spLocks noGrp="1"/>
          </p:cNvSpPr>
          <p:nvPr>
            <p:ph idx="1"/>
          </p:nvPr>
        </p:nvSpPr>
        <p:spPr>
          <a:xfrm>
            <a:off x="335557" y="4982367"/>
            <a:ext cx="10182226" cy="1608138"/>
          </a:xfrm>
        </p:spPr>
        <p:txBody>
          <a:bodyPr>
            <a:normAutofit fontScale="92500" lnSpcReduction="10000"/>
          </a:bodyPr>
          <a:lstStyle/>
          <a:p>
            <a:pPr marL="0" indent="0">
              <a:buNone/>
            </a:pPr>
            <a:r>
              <a:rPr lang="en-GB" dirty="0"/>
              <a:t>Factors that influence punishment</a:t>
            </a:r>
          </a:p>
          <a:p>
            <a:pPr marL="0" indent="0">
              <a:buNone/>
            </a:pPr>
            <a:r>
              <a:rPr lang="en-GB" dirty="0"/>
              <a:t>Government: Again we see William I does not change much, but he does ensure that the king is the one who receives fines showing his power and authority. </a:t>
            </a:r>
          </a:p>
        </p:txBody>
      </p:sp>
      <p:graphicFrame>
        <p:nvGraphicFramePr>
          <p:cNvPr id="4" name="Table 3">
            <a:extLst>
              <a:ext uri="{FF2B5EF4-FFF2-40B4-BE49-F238E27FC236}">
                <a16:creationId xmlns:a16="http://schemas.microsoft.com/office/drawing/2014/main" id="{734C0D55-05E4-E94E-92BA-88427BB85F7F}"/>
              </a:ext>
            </a:extLst>
          </p:cNvPr>
          <p:cNvGraphicFramePr>
            <a:graphicFrameLocks noGrp="1"/>
          </p:cNvGraphicFramePr>
          <p:nvPr>
            <p:extLst>
              <p:ext uri="{D42A27DB-BD31-4B8C-83A1-F6EECF244321}">
                <p14:modId xmlns:p14="http://schemas.microsoft.com/office/powerpoint/2010/main" val="4013798194"/>
              </p:ext>
            </p:extLst>
          </p:nvPr>
        </p:nvGraphicFramePr>
        <p:xfrm>
          <a:off x="157956" y="1071564"/>
          <a:ext cx="11876088" cy="3172200"/>
        </p:xfrm>
        <a:graphic>
          <a:graphicData uri="http://schemas.openxmlformats.org/drawingml/2006/table">
            <a:tbl>
              <a:tblPr firstRow="1" bandRow="1">
                <a:tableStyleId>{5940675A-B579-460E-94D1-54222C63F5DA}</a:tableStyleId>
              </a:tblPr>
              <a:tblGrid>
                <a:gridCol w="5728494">
                  <a:extLst>
                    <a:ext uri="{9D8B030D-6E8A-4147-A177-3AD203B41FA5}">
                      <a16:colId xmlns:a16="http://schemas.microsoft.com/office/drawing/2014/main" val="3225141251"/>
                    </a:ext>
                  </a:extLst>
                </a:gridCol>
                <a:gridCol w="6147594">
                  <a:extLst>
                    <a:ext uri="{9D8B030D-6E8A-4147-A177-3AD203B41FA5}">
                      <a16:colId xmlns:a16="http://schemas.microsoft.com/office/drawing/2014/main" val="2107043575"/>
                    </a:ext>
                  </a:extLst>
                </a:gridCol>
              </a:tblGrid>
              <a:tr h="411363">
                <a:tc>
                  <a:txBody>
                    <a:bodyPr/>
                    <a:lstStyle/>
                    <a:p>
                      <a:pPr algn="ctr"/>
                      <a:r>
                        <a:rPr lang="en-GB" sz="2400" dirty="0"/>
                        <a:t>Changes</a:t>
                      </a:r>
                    </a:p>
                  </a:txBody>
                  <a:tcPr>
                    <a:solidFill>
                      <a:srgbClr val="BDF7C8"/>
                    </a:solidFill>
                  </a:tcPr>
                </a:tc>
                <a:tc>
                  <a:txBody>
                    <a:bodyPr/>
                    <a:lstStyle/>
                    <a:p>
                      <a:pPr algn="ctr"/>
                      <a:r>
                        <a:rPr lang="en-GB" sz="2400" dirty="0"/>
                        <a:t>Continuity </a:t>
                      </a:r>
                    </a:p>
                  </a:txBody>
                  <a:tcPr>
                    <a:solidFill>
                      <a:srgbClr val="9BB1FF"/>
                    </a:solidFill>
                  </a:tcPr>
                </a:tc>
                <a:extLst>
                  <a:ext uri="{0D108BD9-81ED-4DB2-BD59-A6C34878D82A}">
                    <a16:rowId xmlns:a16="http://schemas.microsoft.com/office/drawing/2014/main" val="3296179004"/>
                  </a:ext>
                </a:extLst>
              </a:tr>
              <a:tr h="2715000">
                <a:tc>
                  <a:txBody>
                    <a:bodyPr/>
                    <a:lstStyle/>
                    <a:p>
                      <a:pPr marL="285750" indent="-285750">
                        <a:buFont typeface="Arial" panose="020B0604020202020204" pitchFamily="34" charset="0"/>
                        <a:buChar char="•"/>
                      </a:pPr>
                      <a:r>
                        <a:rPr lang="en-GB" sz="2400" dirty="0"/>
                        <a:t>The Normans ended Wergild. Fines were no longer to be paid to the victim or the family. Instead all fines were to be paid to the King’s officials. This gave him increased revenue.</a:t>
                      </a:r>
                    </a:p>
                    <a:p>
                      <a:pPr marL="285750" indent="-285750">
                        <a:buFont typeface="Arial" panose="020B0604020202020204" pitchFamily="34" charset="0"/>
                        <a:buChar char="•"/>
                      </a:pPr>
                      <a:r>
                        <a:rPr lang="en-GB" sz="2400" dirty="0"/>
                        <a:t>Murdrum </a:t>
                      </a:r>
                      <a:r>
                        <a:rPr lang="en-GB" sz="2400" b="1" dirty="0"/>
                        <a:t>Fine</a:t>
                      </a:r>
                      <a:r>
                        <a:rPr lang="en-GB" sz="2400" dirty="0"/>
                        <a:t>: This was an example by which fines were now paid to the king.</a:t>
                      </a:r>
                    </a:p>
                  </a:txBody>
                  <a:tcPr/>
                </a:tc>
                <a:tc>
                  <a:txBody>
                    <a:bodyPr/>
                    <a:lstStyle/>
                    <a:p>
                      <a:pPr marL="285750" indent="-285750">
                        <a:buFont typeface="Arial" panose="020B0604020202020204" pitchFamily="34" charset="0"/>
                        <a:buChar char="•"/>
                      </a:pPr>
                      <a:r>
                        <a:rPr lang="en-GB" sz="2400" dirty="0"/>
                        <a:t>Capital punishment was used for serious crimes and for reoffenders .</a:t>
                      </a:r>
                    </a:p>
                  </a:txBody>
                  <a:tcPr/>
                </a:tc>
                <a:extLst>
                  <a:ext uri="{0D108BD9-81ED-4DB2-BD59-A6C34878D82A}">
                    <a16:rowId xmlns:a16="http://schemas.microsoft.com/office/drawing/2014/main" val="2457565624"/>
                  </a:ext>
                </a:extLst>
              </a:tr>
            </a:tbl>
          </a:graphicData>
        </a:graphic>
      </p:graphicFrame>
      <p:pic>
        <p:nvPicPr>
          <p:cNvPr id="5" name="Picture 4">
            <a:extLst>
              <a:ext uri="{FF2B5EF4-FFF2-40B4-BE49-F238E27FC236}">
                <a16:creationId xmlns:a16="http://schemas.microsoft.com/office/drawing/2014/main" id="{4D7AF8D5-67DE-2D43-91A5-0B1766D4BB89}"/>
              </a:ext>
            </a:extLst>
          </p:cNvPr>
          <p:cNvPicPr>
            <a:picLocks noChangeAspect="1"/>
          </p:cNvPicPr>
          <p:nvPr/>
        </p:nvPicPr>
        <p:blipFill>
          <a:blip r:embed="rId5"/>
          <a:stretch>
            <a:fillRect/>
          </a:stretch>
        </p:blipFill>
        <p:spPr>
          <a:xfrm>
            <a:off x="10695384" y="4856954"/>
            <a:ext cx="1206104" cy="1608138"/>
          </a:xfrm>
          <a:prstGeom prst="rect">
            <a:avLst/>
          </a:prstGeom>
        </p:spPr>
      </p:pic>
      <p:pic>
        <p:nvPicPr>
          <p:cNvPr id="6" name="Punishment " descr="Punishment ">
            <a:hlinkClick r:id="" action="ppaction://media"/>
            <a:extLst>
              <a:ext uri="{FF2B5EF4-FFF2-40B4-BE49-F238E27FC236}">
                <a16:creationId xmlns:a16="http://schemas.microsoft.com/office/drawing/2014/main" id="{5F8B4F08-390F-3746-8887-E29653844AB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588" y="1588"/>
            <a:ext cx="812800" cy="812800"/>
          </a:xfrm>
          <a:prstGeom prst="rect">
            <a:avLst/>
          </a:prstGeom>
        </p:spPr>
      </p:pic>
    </p:spTree>
    <p:extLst>
      <p:ext uri="{BB962C8B-B14F-4D97-AF65-F5344CB8AC3E}">
        <p14:creationId xmlns:p14="http://schemas.microsoft.com/office/powerpoint/2010/main" val="3214226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8785"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30B62-4256-DA41-9BEA-6E701019F31F}"/>
              </a:ext>
            </a:extLst>
          </p:cNvPr>
          <p:cNvSpPr>
            <a:spLocks noGrp="1"/>
          </p:cNvSpPr>
          <p:nvPr>
            <p:ph type="title"/>
          </p:nvPr>
        </p:nvSpPr>
        <p:spPr>
          <a:xfrm>
            <a:off x="838200" y="9523"/>
            <a:ext cx="10515600" cy="658811"/>
          </a:xfrm>
        </p:spPr>
        <p:txBody>
          <a:bodyPr>
            <a:normAutofit fontScale="90000"/>
          </a:bodyPr>
          <a:lstStyle/>
          <a:p>
            <a:pPr algn="ctr"/>
            <a:r>
              <a:rPr lang="en-GB" b="1" dirty="0"/>
              <a:t>Anagrams and Q+A</a:t>
            </a:r>
          </a:p>
        </p:txBody>
      </p:sp>
      <p:sp>
        <p:nvSpPr>
          <p:cNvPr id="3" name="Content Placeholder 2">
            <a:extLst>
              <a:ext uri="{FF2B5EF4-FFF2-40B4-BE49-F238E27FC236}">
                <a16:creationId xmlns:a16="http://schemas.microsoft.com/office/drawing/2014/main" id="{6514BC41-BC57-704D-832D-53B5450E0F3B}"/>
              </a:ext>
            </a:extLst>
          </p:cNvPr>
          <p:cNvSpPr>
            <a:spLocks noGrp="1"/>
          </p:cNvSpPr>
          <p:nvPr>
            <p:ph idx="1"/>
          </p:nvPr>
        </p:nvSpPr>
        <p:spPr>
          <a:xfrm>
            <a:off x="7272338" y="724687"/>
            <a:ext cx="4919662" cy="5580857"/>
          </a:xfrm>
        </p:spPr>
        <p:txBody>
          <a:bodyPr>
            <a:noAutofit/>
          </a:bodyPr>
          <a:lstStyle/>
          <a:p>
            <a:r>
              <a:rPr lang="en-GB" dirty="0">
                <a:solidFill>
                  <a:srgbClr val="002060"/>
                </a:solidFill>
              </a:rPr>
              <a:t>Foresters </a:t>
            </a:r>
          </a:p>
          <a:p>
            <a:endParaRPr lang="en-GB" dirty="0">
              <a:solidFill>
                <a:srgbClr val="002060"/>
              </a:solidFill>
            </a:endParaRPr>
          </a:p>
          <a:p>
            <a:r>
              <a:rPr lang="en-GB" dirty="0">
                <a:solidFill>
                  <a:srgbClr val="002060"/>
                </a:solidFill>
              </a:rPr>
              <a:t>William</a:t>
            </a:r>
          </a:p>
          <a:p>
            <a:endParaRPr lang="en-GB" dirty="0">
              <a:solidFill>
                <a:srgbClr val="002060"/>
              </a:solidFill>
            </a:endParaRPr>
          </a:p>
          <a:p>
            <a:r>
              <a:rPr lang="en-GB" dirty="0">
                <a:solidFill>
                  <a:srgbClr val="002060"/>
                </a:solidFill>
              </a:rPr>
              <a:t>Trial by Combat</a:t>
            </a:r>
          </a:p>
          <a:p>
            <a:endParaRPr lang="en-GB" dirty="0">
              <a:solidFill>
                <a:srgbClr val="002060"/>
              </a:solidFill>
            </a:endParaRPr>
          </a:p>
          <a:p>
            <a:r>
              <a:rPr lang="en-GB" dirty="0">
                <a:solidFill>
                  <a:srgbClr val="002060"/>
                </a:solidFill>
              </a:rPr>
              <a:t>Murdrum Fine</a:t>
            </a:r>
          </a:p>
          <a:p>
            <a:endParaRPr lang="en-GB" dirty="0">
              <a:solidFill>
                <a:srgbClr val="002060"/>
              </a:solidFill>
            </a:endParaRPr>
          </a:p>
          <a:p>
            <a:r>
              <a:rPr lang="en-GB" dirty="0">
                <a:solidFill>
                  <a:srgbClr val="002060"/>
                </a:solidFill>
              </a:rPr>
              <a:t>Church Courts</a:t>
            </a:r>
          </a:p>
          <a:p>
            <a:endParaRPr lang="en-GB" dirty="0">
              <a:solidFill>
                <a:srgbClr val="002060"/>
              </a:solidFill>
            </a:endParaRPr>
          </a:p>
          <a:p>
            <a:r>
              <a:rPr lang="en-GB" dirty="0">
                <a:solidFill>
                  <a:srgbClr val="002060"/>
                </a:solidFill>
              </a:rPr>
              <a:t>Norman</a:t>
            </a:r>
          </a:p>
          <a:p>
            <a:endParaRPr lang="en-GB" dirty="0">
              <a:solidFill>
                <a:srgbClr val="002060"/>
              </a:solidFill>
            </a:endParaRPr>
          </a:p>
          <a:p>
            <a:endParaRPr lang="en-GB" dirty="0">
              <a:solidFill>
                <a:srgbClr val="002060"/>
              </a:solidFill>
            </a:endParaRPr>
          </a:p>
          <a:p>
            <a:endParaRPr lang="en-GB" dirty="0">
              <a:solidFill>
                <a:srgbClr val="002060"/>
              </a:solidFill>
            </a:endParaRPr>
          </a:p>
          <a:p>
            <a:endParaRPr lang="en-GB" dirty="0">
              <a:solidFill>
                <a:srgbClr val="002060"/>
              </a:solidFill>
            </a:endParaRPr>
          </a:p>
        </p:txBody>
      </p:sp>
      <p:sp>
        <p:nvSpPr>
          <p:cNvPr id="4" name="Content Placeholder 2">
            <a:extLst>
              <a:ext uri="{FF2B5EF4-FFF2-40B4-BE49-F238E27FC236}">
                <a16:creationId xmlns:a16="http://schemas.microsoft.com/office/drawing/2014/main" id="{8BB58C36-8D93-0647-BB08-AFA4AA282122}"/>
              </a:ext>
            </a:extLst>
          </p:cNvPr>
          <p:cNvSpPr txBox="1">
            <a:spLocks/>
          </p:cNvSpPr>
          <p:nvPr/>
        </p:nvSpPr>
        <p:spPr>
          <a:xfrm>
            <a:off x="552450" y="628642"/>
            <a:ext cx="6343650" cy="5790404"/>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3600" b="1" dirty="0" err="1"/>
              <a:t>Steerfros</a:t>
            </a:r>
            <a:endParaRPr lang="en-GB" sz="3600" b="1" dirty="0"/>
          </a:p>
          <a:p>
            <a:endParaRPr lang="en-GB" sz="3600" b="1" dirty="0"/>
          </a:p>
          <a:p>
            <a:r>
              <a:rPr lang="en-GB" sz="3600" b="1" dirty="0" err="1"/>
              <a:t>Mailliw</a:t>
            </a:r>
            <a:endParaRPr lang="en-GB" sz="3600" b="1" dirty="0"/>
          </a:p>
          <a:p>
            <a:endParaRPr lang="en-GB" sz="3600" b="1" dirty="0"/>
          </a:p>
          <a:p>
            <a:r>
              <a:rPr lang="en-GB" sz="3600" b="1" dirty="0" err="1"/>
              <a:t>Baittcorymalb</a:t>
            </a:r>
            <a:endParaRPr lang="en-GB" sz="3600" b="1" dirty="0"/>
          </a:p>
          <a:p>
            <a:endParaRPr lang="en-GB" sz="3600" b="1" dirty="0"/>
          </a:p>
          <a:p>
            <a:r>
              <a:rPr lang="en-GB" sz="3600" b="1" dirty="0" err="1"/>
              <a:t>Furmminerud</a:t>
            </a:r>
            <a:endParaRPr lang="en-GB" sz="3600" b="1" dirty="0"/>
          </a:p>
          <a:p>
            <a:endParaRPr lang="en-GB" sz="3600" b="1" dirty="0"/>
          </a:p>
          <a:p>
            <a:r>
              <a:rPr lang="en-GB" sz="3600" b="1" dirty="0"/>
              <a:t> </a:t>
            </a:r>
            <a:r>
              <a:rPr lang="en-GB" sz="3600" b="1" dirty="0" err="1"/>
              <a:t>Strouc</a:t>
            </a:r>
            <a:r>
              <a:rPr lang="en-GB" sz="3600" b="1" dirty="0"/>
              <a:t> </a:t>
            </a:r>
            <a:r>
              <a:rPr lang="en-GB" sz="3600" b="1" dirty="0" err="1"/>
              <a:t>hcruhc</a:t>
            </a:r>
            <a:endParaRPr lang="en-GB" sz="3600" b="1" dirty="0"/>
          </a:p>
          <a:p>
            <a:endParaRPr lang="en-GB" sz="3600" b="1" dirty="0"/>
          </a:p>
          <a:p>
            <a:r>
              <a:rPr lang="en-GB" sz="3600" b="1" dirty="0" err="1"/>
              <a:t>Mornan</a:t>
            </a:r>
            <a:endParaRPr lang="en-GB" sz="3600" b="1" dirty="0"/>
          </a:p>
          <a:p>
            <a:endParaRPr lang="en-GB" dirty="0"/>
          </a:p>
          <a:p>
            <a:endParaRPr lang="en-GB" dirty="0"/>
          </a:p>
          <a:p>
            <a:endParaRPr lang="en-GB" dirty="0"/>
          </a:p>
        </p:txBody>
      </p:sp>
      <p:sp>
        <p:nvSpPr>
          <p:cNvPr id="8" name="Right Arrow 7">
            <a:extLst>
              <a:ext uri="{FF2B5EF4-FFF2-40B4-BE49-F238E27FC236}">
                <a16:creationId xmlns:a16="http://schemas.microsoft.com/office/drawing/2014/main" id="{451DB8D6-722A-314F-89AD-EC2FB13DA0DA}"/>
              </a:ext>
            </a:extLst>
          </p:cNvPr>
          <p:cNvSpPr/>
          <p:nvPr/>
        </p:nvSpPr>
        <p:spPr>
          <a:xfrm>
            <a:off x="4191001" y="2614215"/>
            <a:ext cx="2705099" cy="197246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89508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7723D-521B-6449-BF13-FC3BACFBC169}"/>
              </a:ext>
            </a:extLst>
          </p:cNvPr>
          <p:cNvSpPr>
            <a:spLocks noGrp="1"/>
          </p:cNvSpPr>
          <p:nvPr>
            <p:ph type="title"/>
          </p:nvPr>
        </p:nvSpPr>
        <p:spPr>
          <a:xfrm>
            <a:off x="300038" y="87313"/>
            <a:ext cx="11726395" cy="423675"/>
          </a:xfrm>
        </p:spPr>
        <p:txBody>
          <a:bodyPr>
            <a:normAutofit fontScale="90000"/>
          </a:bodyPr>
          <a:lstStyle/>
          <a:p>
            <a:pPr algn="ctr"/>
            <a:r>
              <a:rPr lang="en-GB" dirty="0">
                <a:latin typeface="+mn-lt"/>
              </a:rPr>
              <a:t>Later Middle Ages c1100-1500</a:t>
            </a:r>
          </a:p>
        </p:txBody>
      </p:sp>
      <p:sp>
        <p:nvSpPr>
          <p:cNvPr id="3" name="Content Placeholder 2">
            <a:extLst>
              <a:ext uri="{FF2B5EF4-FFF2-40B4-BE49-F238E27FC236}">
                <a16:creationId xmlns:a16="http://schemas.microsoft.com/office/drawing/2014/main" id="{DFC901EF-BC61-404C-B06C-843E6BEA2582}"/>
              </a:ext>
            </a:extLst>
          </p:cNvPr>
          <p:cNvSpPr>
            <a:spLocks noGrp="1"/>
          </p:cNvSpPr>
          <p:nvPr>
            <p:ph idx="1"/>
          </p:nvPr>
        </p:nvSpPr>
        <p:spPr>
          <a:xfrm>
            <a:off x="165567" y="736600"/>
            <a:ext cx="7929562" cy="5936968"/>
          </a:xfrm>
        </p:spPr>
        <p:txBody>
          <a:bodyPr>
            <a:normAutofit/>
          </a:bodyPr>
          <a:lstStyle/>
          <a:p>
            <a:r>
              <a:rPr lang="en-GB" dirty="0"/>
              <a:t>During the later middle ages (c1100-1500) medieval kings took an even closer interest in crime, law enforcement/policing and punishments. </a:t>
            </a:r>
          </a:p>
          <a:p>
            <a:r>
              <a:rPr lang="en-GB" dirty="0"/>
              <a:t>There was a growing belief that punishments including execution were the best way to </a:t>
            </a:r>
            <a:r>
              <a:rPr lang="en-GB" b="1" dirty="0"/>
              <a:t>deter</a:t>
            </a:r>
            <a:r>
              <a:rPr lang="en-GB" dirty="0"/>
              <a:t> criminals. </a:t>
            </a:r>
          </a:p>
          <a:p>
            <a:r>
              <a:rPr lang="en-GB" b="1" dirty="0"/>
              <a:t>Parliament</a:t>
            </a:r>
            <a:r>
              <a:rPr lang="en-GB" dirty="0"/>
              <a:t> is in practice during this time – in the 13</a:t>
            </a:r>
            <a:r>
              <a:rPr lang="en-GB" baseline="30000" dirty="0"/>
              <a:t>th</a:t>
            </a:r>
            <a:r>
              <a:rPr lang="en-GB" dirty="0"/>
              <a:t> century this meant a gathering of powerful individuals who met with the king to discuss and introduce new laws. </a:t>
            </a:r>
          </a:p>
          <a:p>
            <a:pPr marL="0" indent="0">
              <a:buNone/>
            </a:pPr>
            <a:r>
              <a:rPr lang="en-GB" b="1" i="1" dirty="0"/>
              <a:t>Medieval kings during this time that you must be familiar with are: </a:t>
            </a:r>
          </a:p>
          <a:p>
            <a:r>
              <a:rPr lang="en-GB" b="1" i="1" dirty="0"/>
              <a:t>Henry II, Richard I and Edward III. </a:t>
            </a:r>
          </a:p>
        </p:txBody>
      </p:sp>
      <p:pic>
        <p:nvPicPr>
          <p:cNvPr id="6" name="Later Middle ages intro" descr="Later Middle ages intro">
            <a:hlinkClick r:id="" action="ppaction://media"/>
            <a:extLst>
              <a:ext uri="{FF2B5EF4-FFF2-40B4-BE49-F238E27FC236}">
                <a16:creationId xmlns:a16="http://schemas.microsoft.com/office/drawing/2014/main" id="{0A261270-40C4-EF44-BDE7-8FA69C31271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097091" y="5957887"/>
            <a:ext cx="812800" cy="812800"/>
          </a:xfrm>
          <a:prstGeom prst="rect">
            <a:avLst/>
          </a:prstGeom>
        </p:spPr>
      </p:pic>
      <p:pic>
        <p:nvPicPr>
          <p:cNvPr id="5" name="Picture 4">
            <a:extLst>
              <a:ext uri="{FF2B5EF4-FFF2-40B4-BE49-F238E27FC236}">
                <a16:creationId xmlns:a16="http://schemas.microsoft.com/office/drawing/2014/main" id="{5320A9B8-C510-6F47-BF99-153C677F38A3}"/>
              </a:ext>
            </a:extLst>
          </p:cNvPr>
          <p:cNvPicPr>
            <a:picLocks noChangeAspect="1"/>
          </p:cNvPicPr>
          <p:nvPr/>
        </p:nvPicPr>
        <p:blipFill rotWithShape="1">
          <a:blip r:embed="rId6"/>
          <a:srcRect b="7475"/>
          <a:stretch/>
        </p:blipFill>
        <p:spPr>
          <a:xfrm>
            <a:off x="7832073" y="1221725"/>
            <a:ext cx="4077818" cy="4414550"/>
          </a:xfrm>
          <a:prstGeom prst="rect">
            <a:avLst/>
          </a:prstGeom>
        </p:spPr>
      </p:pic>
    </p:spTree>
    <p:extLst>
      <p:ext uri="{BB962C8B-B14F-4D97-AF65-F5344CB8AC3E}">
        <p14:creationId xmlns:p14="http://schemas.microsoft.com/office/powerpoint/2010/main" val="2495106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233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591F5-CC29-134B-8A41-E0CFA900D706}"/>
              </a:ext>
            </a:extLst>
          </p:cNvPr>
          <p:cNvSpPr>
            <a:spLocks noGrp="1"/>
          </p:cNvSpPr>
          <p:nvPr>
            <p:ph type="title"/>
          </p:nvPr>
        </p:nvSpPr>
        <p:spPr>
          <a:xfrm>
            <a:off x="902097" y="109631"/>
            <a:ext cx="10515600" cy="549275"/>
          </a:xfrm>
          <a:ln>
            <a:solidFill>
              <a:schemeClr val="tx1"/>
            </a:solidFill>
          </a:ln>
        </p:spPr>
        <p:txBody>
          <a:bodyPr>
            <a:normAutofit fontScale="90000"/>
          </a:bodyPr>
          <a:lstStyle/>
          <a:p>
            <a:pPr algn="ctr"/>
            <a:r>
              <a:rPr lang="en-GB" b="1" dirty="0">
                <a:latin typeface="+mn-lt"/>
              </a:rPr>
              <a:t>Crime: Later middle ages</a:t>
            </a:r>
          </a:p>
        </p:txBody>
      </p:sp>
      <p:sp>
        <p:nvSpPr>
          <p:cNvPr id="3" name="Content Placeholder 2">
            <a:extLst>
              <a:ext uri="{FF2B5EF4-FFF2-40B4-BE49-F238E27FC236}">
                <a16:creationId xmlns:a16="http://schemas.microsoft.com/office/drawing/2014/main" id="{550F36C7-48DA-0441-B398-30F1F238EF03}"/>
              </a:ext>
            </a:extLst>
          </p:cNvPr>
          <p:cNvSpPr>
            <a:spLocks noGrp="1"/>
          </p:cNvSpPr>
          <p:nvPr>
            <p:ph idx="1"/>
          </p:nvPr>
        </p:nvSpPr>
        <p:spPr>
          <a:xfrm>
            <a:off x="221853" y="4834981"/>
            <a:ext cx="11463641" cy="1925140"/>
          </a:xfrm>
        </p:spPr>
        <p:txBody>
          <a:bodyPr>
            <a:normAutofit fontScale="85000" lnSpcReduction="10000"/>
          </a:bodyPr>
          <a:lstStyle/>
          <a:p>
            <a:pPr marL="0" indent="0">
              <a:buNone/>
            </a:pPr>
            <a:r>
              <a:rPr lang="en-GB" dirty="0"/>
              <a:t>Factors for change</a:t>
            </a:r>
          </a:p>
          <a:p>
            <a:pPr marL="0" indent="0">
              <a:buNone/>
            </a:pPr>
            <a:r>
              <a:rPr lang="en-GB" dirty="0"/>
              <a:t>Government: Parliament alongside the King created the laws against heresy and the statute of labourers. Here we see parliament growing in their influence for law-making.</a:t>
            </a:r>
          </a:p>
          <a:p>
            <a:pPr marL="0" indent="0">
              <a:buNone/>
            </a:pPr>
            <a:r>
              <a:rPr lang="en-GB" dirty="0"/>
              <a:t>Poverty and wealth: The Black Death created a shortage of workers therefore resulting in changes to poverty an wealth and the relationship between workers and the ruling class.  </a:t>
            </a:r>
          </a:p>
        </p:txBody>
      </p:sp>
      <p:graphicFrame>
        <p:nvGraphicFramePr>
          <p:cNvPr id="4" name="Table 3">
            <a:extLst>
              <a:ext uri="{FF2B5EF4-FFF2-40B4-BE49-F238E27FC236}">
                <a16:creationId xmlns:a16="http://schemas.microsoft.com/office/drawing/2014/main" id="{291249BC-B8EA-F748-B040-83069D633D43}"/>
              </a:ext>
            </a:extLst>
          </p:cNvPr>
          <p:cNvGraphicFramePr>
            <a:graphicFrameLocks noGrp="1"/>
          </p:cNvGraphicFramePr>
          <p:nvPr>
            <p:extLst>
              <p:ext uri="{D42A27DB-BD31-4B8C-83A1-F6EECF244321}">
                <p14:modId xmlns:p14="http://schemas.microsoft.com/office/powerpoint/2010/main" val="3101212984"/>
              </p:ext>
            </p:extLst>
          </p:nvPr>
        </p:nvGraphicFramePr>
        <p:xfrm>
          <a:off x="157956" y="776841"/>
          <a:ext cx="11876088" cy="3810000"/>
        </p:xfrm>
        <a:graphic>
          <a:graphicData uri="http://schemas.openxmlformats.org/drawingml/2006/table">
            <a:tbl>
              <a:tblPr firstRow="1" bandRow="1">
                <a:tableStyleId>{5940675A-B579-460E-94D1-54222C63F5DA}</a:tableStyleId>
              </a:tblPr>
              <a:tblGrid>
                <a:gridCol w="6753832">
                  <a:extLst>
                    <a:ext uri="{9D8B030D-6E8A-4147-A177-3AD203B41FA5}">
                      <a16:colId xmlns:a16="http://schemas.microsoft.com/office/drawing/2014/main" val="3225141251"/>
                    </a:ext>
                  </a:extLst>
                </a:gridCol>
                <a:gridCol w="5122256">
                  <a:extLst>
                    <a:ext uri="{9D8B030D-6E8A-4147-A177-3AD203B41FA5}">
                      <a16:colId xmlns:a16="http://schemas.microsoft.com/office/drawing/2014/main" val="2107043575"/>
                    </a:ext>
                  </a:extLst>
                </a:gridCol>
              </a:tblGrid>
              <a:tr h="351364">
                <a:tc>
                  <a:txBody>
                    <a:bodyPr/>
                    <a:lstStyle/>
                    <a:p>
                      <a:pPr algn="ctr"/>
                      <a:r>
                        <a:rPr lang="en-GB" dirty="0"/>
                        <a:t>Changes</a:t>
                      </a:r>
                    </a:p>
                  </a:txBody>
                  <a:tcPr>
                    <a:solidFill>
                      <a:srgbClr val="BDF7C8"/>
                    </a:solidFill>
                  </a:tcPr>
                </a:tc>
                <a:tc>
                  <a:txBody>
                    <a:bodyPr/>
                    <a:lstStyle/>
                    <a:p>
                      <a:pPr algn="ctr"/>
                      <a:r>
                        <a:rPr lang="en-GB" dirty="0"/>
                        <a:t>Continuity </a:t>
                      </a:r>
                    </a:p>
                  </a:txBody>
                  <a:tcPr>
                    <a:solidFill>
                      <a:srgbClr val="9BB1FF"/>
                    </a:solidFill>
                  </a:tcPr>
                </a:tc>
                <a:extLst>
                  <a:ext uri="{0D108BD9-81ED-4DB2-BD59-A6C34878D82A}">
                    <a16:rowId xmlns:a16="http://schemas.microsoft.com/office/drawing/2014/main" val="3296179004"/>
                  </a:ext>
                </a:extLst>
              </a:tr>
              <a:tr h="2986595">
                <a:tc>
                  <a:txBody>
                    <a:bodyPr/>
                    <a:lstStyle/>
                    <a:p>
                      <a:pPr marL="285750" indent="-285750">
                        <a:buFont typeface="Arial" panose="020B0604020202020204" pitchFamily="34" charset="0"/>
                        <a:buChar char="•"/>
                      </a:pPr>
                      <a:r>
                        <a:rPr lang="en-GB" sz="2000" b="1" dirty="0"/>
                        <a:t>The Statute of labourers: </a:t>
                      </a:r>
                      <a:r>
                        <a:rPr lang="en-GB" sz="2000" dirty="0"/>
                        <a:t>After the Black Death killed about 1/3 of the population peasants began to demand higher wages due to the lack of labourers available. The ruling class, to protect their interests used the Statute of Labours to prevent higher wages. The law provided a minimum wage for workers and criminalised requests for higher pay. It also made it illegal to move to another area to look for better paid work. </a:t>
                      </a:r>
                    </a:p>
                    <a:p>
                      <a:pPr marL="285750" indent="-285750">
                        <a:buFont typeface="Arial" panose="020B0604020202020204" pitchFamily="34" charset="0"/>
                        <a:buChar char="•"/>
                      </a:pPr>
                      <a:r>
                        <a:rPr lang="en-GB" sz="2000" b="1" dirty="0"/>
                        <a:t>Heresy:</a:t>
                      </a:r>
                      <a:r>
                        <a:rPr lang="en-GB" sz="2000" dirty="0"/>
                        <a:t> Laws against heresy were introduced in 1382-1401 and 1414. But this crime becomes more serious in the Early Modern Era. </a:t>
                      </a:r>
                    </a:p>
                  </a:txBody>
                  <a:tcPr/>
                </a:tc>
                <a:tc>
                  <a:txBody>
                    <a:bodyPr/>
                    <a:lstStyle/>
                    <a:p>
                      <a:pPr marL="285750" indent="-285750">
                        <a:buFont typeface="Arial" panose="020B0604020202020204" pitchFamily="34" charset="0"/>
                        <a:buChar char="•"/>
                      </a:pPr>
                      <a:r>
                        <a:rPr lang="en-GB" sz="2000" dirty="0"/>
                        <a:t>The ruling class during Norman’s rule also brought in laws to protect their interests as the expense of the poor – Forest laws. </a:t>
                      </a:r>
                    </a:p>
                    <a:p>
                      <a:pPr marL="285750" indent="-285750">
                        <a:buFont typeface="Arial" panose="020B0604020202020204" pitchFamily="34" charset="0"/>
                        <a:buChar char="•"/>
                      </a:pPr>
                      <a:endParaRPr lang="en-GB" sz="2000" dirty="0"/>
                    </a:p>
                  </a:txBody>
                  <a:tcPr/>
                </a:tc>
                <a:extLst>
                  <a:ext uri="{0D108BD9-81ED-4DB2-BD59-A6C34878D82A}">
                    <a16:rowId xmlns:a16="http://schemas.microsoft.com/office/drawing/2014/main" val="2457565624"/>
                  </a:ext>
                </a:extLst>
              </a:tr>
            </a:tbl>
          </a:graphicData>
        </a:graphic>
      </p:graphicFrame>
      <p:pic>
        <p:nvPicPr>
          <p:cNvPr id="5" name="Crime later middle ages" descr="Crime later middle ages">
            <a:hlinkClick r:id="" action="ppaction://media"/>
            <a:extLst>
              <a:ext uri="{FF2B5EF4-FFF2-40B4-BE49-F238E27FC236}">
                <a16:creationId xmlns:a16="http://schemas.microsoft.com/office/drawing/2014/main" id="{79C5EF7F-8B1E-C343-8613-427DC603096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13" y="4763"/>
            <a:ext cx="654143" cy="654143"/>
          </a:xfrm>
          <a:prstGeom prst="rect">
            <a:avLst/>
          </a:prstGeom>
        </p:spPr>
      </p:pic>
    </p:spTree>
    <p:extLst>
      <p:ext uri="{BB962C8B-B14F-4D97-AF65-F5344CB8AC3E}">
        <p14:creationId xmlns:p14="http://schemas.microsoft.com/office/powerpoint/2010/main" val="4160665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427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591F5-CC29-134B-8A41-E0CFA900D706}"/>
              </a:ext>
            </a:extLst>
          </p:cNvPr>
          <p:cNvSpPr>
            <a:spLocks noGrp="1"/>
          </p:cNvSpPr>
          <p:nvPr>
            <p:ph type="title"/>
          </p:nvPr>
        </p:nvSpPr>
        <p:spPr>
          <a:xfrm>
            <a:off x="838199" y="49531"/>
            <a:ext cx="10515600" cy="360772"/>
          </a:xfrm>
          <a:ln>
            <a:solidFill>
              <a:schemeClr val="tx1"/>
            </a:solidFill>
          </a:ln>
        </p:spPr>
        <p:txBody>
          <a:bodyPr>
            <a:noAutofit/>
          </a:bodyPr>
          <a:lstStyle/>
          <a:p>
            <a:pPr algn="ctr"/>
            <a:r>
              <a:rPr lang="en-GB" sz="3200" b="1" dirty="0">
                <a:latin typeface="+mn-lt"/>
              </a:rPr>
              <a:t>Law enforcement: Later middle ages</a:t>
            </a:r>
          </a:p>
        </p:txBody>
      </p:sp>
      <p:sp>
        <p:nvSpPr>
          <p:cNvPr id="3" name="Content Placeholder 2">
            <a:extLst>
              <a:ext uri="{FF2B5EF4-FFF2-40B4-BE49-F238E27FC236}">
                <a16:creationId xmlns:a16="http://schemas.microsoft.com/office/drawing/2014/main" id="{550F36C7-48DA-0441-B398-30F1F238EF03}"/>
              </a:ext>
            </a:extLst>
          </p:cNvPr>
          <p:cNvSpPr>
            <a:spLocks noGrp="1"/>
          </p:cNvSpPr>
          <p:nvPr>
            <p:ph idx="1"/>
          </p:nvPr>
        </p:nvSpPr>
        <p:spPr>
          <a:xfrm>
            <a:off x="49410" y="4912826"/>
            <a:ext cx="12093179" cy="1737052"/>
          </a:xfrm>
          <a:ln>
            <a:solidFill>
              <a:schemeClr val="tx1"/>
            </a:solidFill>
          </a:ln>
        </p:spPr>
        <p:txBody>
          <a:bodyPr>
            <a:normAutofit fontScale="62500" lnSpcReduction="20000"/>
          </a:bodyPr>
          <a:lstStyle/>
          <a:p>
            <a:pPr marL="0" indent="0">
              <a:buNone/>
            </a:pPr>
            <a:r>
              <a:rPr lang="en-GB" dirty="0"/>
              <a:t>Factors for change:</a:t>
            </a:r>
          </a:p>
          <a:p>
            <a:pPr marL="0" indent="0">
              <a:buNone/>
            </a:pPr>
            <a:r>
              <a:rPr lang="en-GB" b="1" dirty="0"/>
              <a:t>Government</a:t>
            </a:r>
            <a:r>
              <a:rPr lang="en-GB" dirty="0"/>
              <a:t> – there was shift from local communities being responsible for law enforcement to men being appointed by the central authority of the king. This was an important shift towards a crime and punishment system imposed by a central government power base. Most of these appointed men were landowners thus reflected their harsh treatment of poachers. This increased role of the king in legal matters mean stronger centralised control over the court system creating uniformity across the country. </a:t>
            </a:r>
          </a:p>
          <a:p>
            <a:pPr marL="0" indent="0">
              <a:buNone/>
            </a:pPr>
            <a:r>
              <a:rPr lang="en-GB" b="1" dirty="0"/>
              <a:t>Towns</a:t>
            </a:r>
            <a:r>
              <a:rPr lang="en-GB" dirty="0"/>
              <a:t> – The growth of towns resulted in key changes needed to law enforcement. London’s population 30,000 and York 11,000. </a:t>
            </a:r>
          </a:p>
        </p:txBody>
      </p:sp>
      <p:graphicFrame>
        <p:nvGraphicFramePr>
          <p:cNvPr id="4" name="Table 3">
            <a:extLst>
              <a:ext uri="{FF2B5EF4-FFF2-40B4-BE49-F238E27FC236}">
                <a16:creationId xmlns:a16="http://schemas.microsoft.com/office/drawing/2014/main" id="{9C11FCD6-C59B-2346-ABD2-EC288FFCB1B3}"/>
              </a:ext>
            </a:extLst>
          </p:cNvPr>
          <p:cNvGraphicFramePr>
            <a:graphicFrameLocks noGrp="1"/>
          </p:cNvGraphicFramePr>
          <p:nvPr>
            <p:extLst>
              <p:ext uri="{D42A27DB-BD31-4B8C-83A1-F6EECF244321}">
                <p14:modId xmlns:p14="http://schemas.microsoft.com/office/powerpoint/2010/main" val="2038086071"/>
              </p:ext>
            </p:extLst>
          </p:nvPr>
        </p:nvGraphicFramePr>
        <p:xfrm>
          <a:off x="98821" y="410303"/>
          <a:ext cx="11936297" cy="4364868"/>
        </p:xfrm>
        <a:graphic>
          <a:graphicData uri="http://schemas.openxmlformats.org/drawingml/2006/table">
            <a:tbl>
              <a:tblPr firstRow="1" bandRow="1">
                <a:tableStyleId>{5940675A-B579-460E-94D1-54222C63F5DA}</a:tableStyleId>
              </a:tblPr>
              <a:tblGrid>
                <a:gridCol w="9077521">
                  <a:extLst>
                    <a:ext uri="{9D8B030D-6E8A-4147-A177-3AD203B41FA5}">
                      <a16:colId xmlns:a16="http://schemas.microsoft.com/office/drawing/2014/main" val="3225141251"/>
                    </a:ext>
                  </a:extLst>
                </a:gridCol>
                <a:gridCol w="2858776">
                  <a:extLst>
                    <a:ext uri="{9D8B030D-6E8A-4147-A177-3AD203B41FA5}">
                      <a16:colId xmlns:a16="http://schemas.microsoft.com/office/drawing/2014/main" val="2107043575"/>
                    </a:ext>
                  </a:extLst>
                </a:gridCol>
              </a:tblGrid>
              <a:tr h="432948">
                <a:tc>
                  <a:txBody>
                    <a:bodyPr/>
                    <a:lstStyle/>
                    <a:p>
                      <a:pPr algn="ctr"/>
                      <a:r>
                        <a:rPr lang="en-GB" sz="2000" b="1" dirty="0"/>
                        <a:t>Changes</a:t>
                      </a:r>
                    </a:p>
                  </a:txBody>
                  <a:tcPr>
                    <a:solidFill>
                      <a:srgbClr val="BDF7C8"/>
                    </a:solidFill>
                  </a:tcPr>
                </a:tc>
                <a:tc>
                  <a:txBody>
                    <a:bodyPr/>
                    <a:lstStyle/>
                    <a:p>
                      <a:pPr algn="ctr"/>
                      <a:r>
                        <a:rPr lang="en-GB" sz="2000" b="1" dirty="0"/>
                        <a:t>Continuity </a:t>
                      </a:r>
                    </a:p>
                  </a:txBody>
                  <a:tcPr>
                    <a:solidFill>
                      <a:srgbClr val="9BB1FF"/>
                    </a:solidFill>
                  </a:tcPr>
                </a:tc>
                <a:extLst>
                  <a:ext uri="{0D108BD9-81ED-4DB2-BD59-A6C34878D82A}">
                    <a16:rowId xmlns:a16="http://schemas.microsoft.com/office/drawing/2014/main" val="3296179004"/>
                  </a:ext>
                </a:extLst>
              </a:tr>
              <a:tr h="3611684">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1" dirty="0"/>
                        <a:t>Village constables </a:t>
                      </a:r>
                      <a:r>
                        <a:rPr lang="en-GB" dirty="0"/>
                        <a:t>were appointed annually to look out for crimes and lead the hue and cry if necessary. These were unpaid volunteers and well respected in the community.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1" dirty="0"/>
                        <a:t>Coroners</a:t>
                      </a:r>
                      <a:r>
                        <a:rPr lang="en-GB" dirty="0"/>
                        <a:t> were royal officials and investigated unnatural deaths. (Richard I)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1" dirty="0"/>
                        <a:t>Keepers of the “King’s Peace”</a:t>
                      </a:r>
                      <a:r>
                        <a:rPr lang="en-GB" dirty="0"/>
                        <a:t> – Knights were appointed by Richard I to police unruly areas in 1195. in 1327 Edward III extended this system to all areas, by 1362 they were known as </a:t>
                      </a:r>
                      <a:r>
                        <a:rPr lang="en-GB" b="1" dirty="0"/>
                        <a:t>Justice of Peace </a:t>
                      </a:r>
                      <a:r>
                        <a:rPr lang="en-GB" dirty="0"/>
                        <a:t>and met 4 times a year to carry out their magistrate duties and enforce the law.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The </a:t>
                      </a:r>
                      <a:r>
                        <a:rPr lang="en-GB" b="1" dirty="0"/>
                        <a:t>sheriff</a:t>
                      </a:r>
                      <a:r>
                        <a:rPr lang="en-GB" dirty="0"/>
                        <a:t> was responsible in assembling the posse to hunt down criminals if the hue and cry failed.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Trial by ordeals </a:t>
                      </a:r>
                      <a:r>
                        <a:rPr lang="en-GB" b="1" dirty="0"/>
                        <a:t>abolished</a:t>
                      </a:r>
                      <a:r>
                        <a:rPr lang="en-GB" dirty="0"/>
                        <a:t> </a:t>
                      </a:r>
                      <a:r>
                        <a:rPr lang="en-GB" b="1" dirty="0"/>
                        <a:t>1215</a:t>
                      </a:r>
                      <a:r>
                        <a:rPr lang="en-GB" dirty="0"/>
                        <a: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Henry II and the Assize of Clarendon (1166) – </a:t>
                      </a:r>
                      <a:r>
                        <a:rPr lang="en-GB" b="1" dirty="0"/>
                        <a:t>reorganisation of the courts </a:t>
                      </a:r>
                      <a:r>
                        <a:rPr lang="en-GB" dirty="0"/>
                        <a:t>and set up holding cells for those awaiting trial.  Manor courts established.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Henry II ordered royal judges, to visit each country twice a year to hear the most serious criminal cases.</a:t>
                      </a:r>
                      <a:endParaRPr lang="en-GB" b="0" dirty="0"/>
                    </a:p>
                  </a:txBody>
                  <a:tcPr/>
                </a:tc>
                <a:tc>
                  <a:txBody>
                    <a:bodyPr/>
                    <a:lstStyle/>
                    <a:p>
                      <a:pPr marL="285750" indent="-285750">
                        <a:buFont typeface="Arial" panose="020B0604020202020204" pitchFamily="34" charset="0"/>
                        <a:buChar char="•"/>
                      </a:pPr>
                      <a:r>
                        <a:rPr lang="en-GB" dirty="0"/>
                        <a:t>The local systems of tithings and hue and cry.</a:t>
                      </a:r>
                    </a:p>
                    <a:p>
                      <a:pPr marL="285750" indent="-285750">
                        <a:buFont typeface="Arial" panose="020B0604020202020204" pitchFamily="34" charset="0"/>
                        <a:buChar char="•"/>
                      </a:pPr>
                      <a:endParaRPr lang="en-GB" dirty="0"/>
                    </a:p>
                  </a:txBody>
                  <a:tcPr/>
                </a:tc>
                <a:extLst>
                  <a:ext uri="{0D108BD9-81ED-4DB2-BD59-A6C34878D82A}">
                    <a16:rowId xmlns:a16="http://schemas.microsoft.com/office/drawing/2014/main" val="2457565624"/>
                  </a:ext>
                </a:extLst>
              </a:tr>
            </a:tbl>
          </a:graphicData>
        </a:graphic>
      </p:graphicFrame>
      <p:pic>
        <p:nvPicPr>
          <p:cNvPr id="5" name="Law enforcement middle ages later" descr="Law enforcement middle ages later">
            <a:hlinkClick r:id="" action="ppaction://media"/>
            <a:extLst>
              <a:ext uri="{FF2B5EF4-FFF2-40B4-BE49-F238E27FC236}">
                <a16:creationId xmlns:a16="http://schemas.microsoft.com/office/drawing/2014/main" id="{A477D591-F28C-A047-90F9-98E66373FB3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13" y="4764"/>
            <a:ext cx="553663" cy="360772"/>
          </a:xfrm>
          <a:prstGeom prst="rect">
            <a:avLst/>
          </a:prstGeom>
        </p:spPr>
      </p:pic>
    </p:spTree>
    <p:extLst>
      <p:ext uri="{BB962C8B-B14F-4D97-AF65-F5344CB8AC3E}">
        <p14:creationId xmlns:p14="http://schemas.microsoft.com/office/powerpoint/2010/main" val="3326462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651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591F5-CC29-134B-8A41-E0CFA900D706}"/>
              </a:ext>
            </a:extLst>
          </p:cNvPr>
          <p:cNvSpPr>
            <a:spLocks noGrp="1"/>
          </p:cNvSpPr>
          <p:nvPr>
            <p:ph type="title"/>
          </p:nvPr>
        </p:nvSpPr>
        <p:spPr>
          <a:xfrm>
            <a:off x="838200" y="0"/>
            <a:ext cx="10515600" cy="681038"/>
          </a:xfrm>
        </p:spPr>
        <p:txBody>
          <a:bodyPr>
            <a:normAutofit fontScale="90000"/>
          </a:bodyPr>
          <a:lstStyle/>
          <a:p>
            <a:pPr algn="ctr"/>
            <a:r>
              <a:rPr lang="en-GB" b="1" dirty="0">
                <a:latin typeface="+mn-lt"/>
              </a:rPr>
              <a:t>Punishment: Later Middle Ages</a:t>
            </a:r>
          </a:p>
        </p:txBody>
      </p:sp>
      <p:sp>
        <p:nvSpPr>
          <p:cNvPr id="3" name="Content Placeholder 2">
            <a:extLst>
              <a:ext uri="{FF2B5EF4-FFF2-40B4-BE49-F238E27FC236}">
                <a16:creationId xmlns:a16="http://schemas.microsoft.com/office/drawing/2014/main" id="{550F36C7-48DA-0441-B398-30F1F238EF03}"/>
              </a:ext>
            </a:extLst>
          </p:cNvPr>
          <p:cNvSpPr>
            <a:spLocks noGrp="1"/>
          </p:cNvSpPr>
          <p:nvPr>
            <p:ph idx="1"/>
          </p:nvPr>
        </p:nvSpPr>
        <p:spPr>
          <a:xfrm>
            <a:off x="8638308" y="815975"/>
            <a:ext cx="3315170" cy="1285455"/>
          </a:xfrm>
          <a:solidFill>
            <a:schemeClr val="accent4">
              <a:lumMod val="20000"/>
              <a:lumOff val="80000"/>
            </a:schemeClr>
          </a:solidFill>
          <a:ln>
            <a:solidFill>
              <a:schemeClr val="tx1"/>
            </a:solidFill>
          </a:ln>
        </p:spPr>
        <p:txBody>
          <a:bodyPr>
            <a:normAutofit/>
          </a:bodyPr>
          <a:lstStyle/>
          <a:p>
            <a:pPr marL="0" indent="0" algn="ctr">
              <a:buNone/>
            </a:pPr>
            <a:r>
              <a:rPr lang="en-GB" sz="2400" dirty="0"/>
              <a:t>Continuities </a:t>
            </a:r>
          </a:p>
          <a:p>
            <a:pPr marL="0" indent="0" algn="ctr">
              <a:buNone/>
            </a:pPr>
            <a:r>
              <a:rPr lang="en-GB" sz="2400" dirty="0"/>
              <a:t>Capital punishment and fines continued </a:t>
            </a:r>
          </a:p>
        </p:txBody>
      </p:sp>
      <p:graphicFrame>
        <p:nvGraphicFramePr>
          <p:cNvPr id="4" name="Table 3">
            <a:extLst>
              <a:ext uri="{FF2B5EF4-FFF2-40B4-BE49-F238E27FC236}">
                <a16:creationId xmlns:a16="http://schemas.microsoft.com/office/drawing/2014/main" id="{0D497B85-CAF1-6E43-82F6-1845943A0309}"/>
              </a:ext>
            </a:extLst>
          </p:cNvPr>
          <p:cNvGraphicFramePr>
            <a:graphicFrameLocks noGrp="1"/>
          </p:cNvGraphicFramePr>
          <p:nvPr>
            <p:extLst>
              <p:ext uri="{D42A27DB-BD31-4B8C-83A1-F6EECF244321}">
                <p14:modId xmlns:p14="http://schemas.microsoft.com/office/powerpoint/2010/main" val="4211070050"/>
              </p:ext>
            </p:extLst>
          </p:nvPr>
        </p:nvGraphicFramePr>
        <p:xfrm>
          <a:off x="127686" y="681038"/>
          <a:ext cx="8098654" cy="2407920"/>
        </p:xfrm>
        <a:graphic>
          <a:graphicData uri="http://schemas.openxmlformats.org/drawingml/2006/table">
            <a:tbl>
              <a:tblPr firstRow="1" bandRow="1">
                <a:tableStyleId>{BDBED569-4797-4DF1-A0F4-6AAB3CD982D8}</a:tableStyleId>
              </a:tblPr>
              <a:tblGrid>
                <a:gridCol w="8098654">
                  <a:extLst>
                    <a:ext uri="{9D8B030D-6E8A-4147-A177-3AD203B41FA5}">
                      <a16:colId xmlns:a16="http://schemas.microsoft.com/office/drawing/2014/main" val="2107043575"/>
                    </a:ext>
                  </a:extLst>
                </a:gridCol>
              </a:tblGrid>
              <a:tr h="328984">
                <a:tc>
                  <a:txBody>
                    <a:bodyPr/>
                    <a:lstStyle/>
                    <a:p>
                      <a:r>
                        <a:rPr lang="en-GB" sz="2000" dirty="0"/>
                        <a:t>Purpose of Punishment: Deterrence </a:t>
                      </a:r>
                    </a:p>
                  </a:txBody>
                  <a:tcPr/>
                </a:tc>
                <a:extLst>
                  <a:ext uri="{0D108BD9-81ED-4DB2-BD59-A6C34878D82A}">
                    <a16:rowId xmlns:a16="http://schemas.microsoft.com/office/drawing/2014/main" val="3296179004"/>
                  </a:ext>
                </a:extLst>
              </a:tr>
              <a:tr h="614837">
                <a:tc>
                  <a:txBody>
                    <a:bodyPr/>
                    <a:lstStyle/>
                    <a:p>
                      <a:pPr marL="285750" indent="-285750">
                        <a:buFont typeface="Arial" panose="020B0604020202020204" pitchFamily="34" charset="0"/>
                        <a:buChar char="•"/>
                      </a:pPr>
                      <a:r>
                        <a:rPr lang="en-GB" sz="2000" dirty="0"/>
                        <a:t>Public humiliation </a:t>
                      </a:r>
                    </a:p>
                    <a:p>
                      <a:pPr marL="285750" indent="-285750">
                        <a:buFont typeface="Arial" panose="020B0604020202020204" pitchFamily="34" charset="0"/>
                        <a:buChar char="•"/>
                      </a:pPr>
                      <a:r>
                        <a:rPr lang="en-GB" sz="2000" dirty="0"/>
                        <a:t>Stocks and pillories – were used to punish lesser crimes e.g. selling weak beer.</a:t>
                      </a:r>
                    </a:p>
                    <a:p>
                      <a:pPr marL="285750" indent="-285750">
                        <a:buFont typeface="Arial" panose="020B0604020202020204" pitchFamily="34" charset="0"/>
                        <a:buChar char="•"/>
                      </a:pPr>
                      <a:r>
                        <a:rPr lang="en-GB" sz="2000" dirty="0"/>
                        <a:t>Whipping </a:t>
                      </a:r>
                    </a:p>
                  </a:txBody>
                  <a:tcPr/>
                </a:tc>
                <a:extLst>
                  <a:ext uri="{0D108BD9-81ED-4DB2-BD59-A6C34878D82A}">
                    <a16:rowId xmlns:a16="http://schemas.microsoft.com/office/drawing/2014/main" val="2457565624"/>
                  </a:ext>
                </a:extLst>
              </a:tr>
              <a:tr h="614837">
                <a:tc>
                  <a:txBody>
                    <a:bodyPr/>
                    <a:lstStyle/>
                    <a:p>
                      <a:pPr marL="285750" indent="-285750">
                        <a:buFont typeface="Arial" panose="020B0604020202020204" pitchFamily="34" charset="0"/>
                        <a:buChar char="•"/>
                      </a:pPr>
                      <a:r>
                        <a:rPr lang="en-GB" sz="2000" dirty="0"/>
                        <a:t>Capital punishment increased.</a:t>
                      </a:r>
                    </a:p>
                    <a:p>
                      <a:pPr marL="285750" indent="-285750">
                        <a:buFont typeface="Arial" panose="020B0604020202020204" pitchFamily="34" charset="0"/>
                        <a:buChar char="•"/>
                      </a:pPr>
                      <a:r>
                        <a:rPr lang="en-GB" sz="2000" dirty="0"/>
                        <a:t>Hanging was seen as a necessary public deterrent to reduce crime. </a:t>
                      </a:r>
                    </a:p>
                  </a:txBody>
                  <a:tcPr/>
                </a:tc>
                <a:extLst>
                  <a:ext uri="{0D108BD9-81ED-4DB2-BD59-A6C34878D82A}">
                    <a16:rowId xmlns:a16="http://schemas.microsoft.com/office/drawing/2014/main" val="2639043783"/>
                  </a:ext>
                </a:extLst>
              </a:tr>
            </a:tbl>
          </a:graphicData>
        </a:graphic>
      </p:graphicFrame>
      <p:sp>
        <p:nvSpPr>
          <p:cNvPr id="5" name="TextBox 4">
            <a:extLst>
              <a:ext uri="{FF2B5EF4-FFF2-40B4-BE49-F238E27FC236}">
                <a16:creationId xmlns:a16="http://schemas.microsoft.com/office/drawing/2014/main" id="{EF26A756-CF5F-2746-97DE-C2F151AB0EAE}"/>
              </a:ext>
            </a:extLst>
          </p:cNvPr>
          <p:cNvSpPr txBox="1"/>
          <p:nvPr/>
        </p:nvSpPr>
        <p:spPr>
          <a:xfrm>
            <a:off x="25400" y="3223895"/>
            <a:ext cx="9916859" cy="3539430"/>
          </a:xfrm>
          <a:prstGeom prst="rect">
            <a:avLst/>
          </a:prstGeom>
          <a:noFill/>
        </p:spPr>
        <p:txBody>
          <a:bodyPr wrap="square" rtlCol="0">
            <a:spAutoFit/>
          </a:bodyPr>
          <a:lstStyle/>
          <a:p>
            <a:r>
              <a:rPr lang="en-GB" sz="2800" dirty="0"/>
              <a:t>Ways to avoid punishment and specifically the death penalty:</a:t>
            </a:r>
          </a:p>
          <a:p>
            <a:pPr marL="285750" indent="-285750">
              <a:buFont typeface="Arial" panose="020B0604020202020204" pitchFamily="34" charset="0"/>
              <a:buChar char="•"/>
            </a:pPr>
            <a:r>
              <a:rPr lang="en-GB" sz="2800" dirty="0" err="1"/>
              <a:t>Opt</a:t>
            </a:r>
            <a:r>
              <a:rPr lang="en-GB" sz="2800" dirty="0"/>
              <a:t> to fight in the army at times of war</a:t>
            </a:r>
          </a:p>
          <a:p>
            <a:pPr marL="285750" indent="-285750">
              <a:buFont typeface="Arial" panose="020B0604020202020204" pitchFamily="34" charset="0"/>
              <a:buChar char="•"/>
            </a:pPr>
            <a:r>
              <a:rPr lang="en-GB" sz="2800" dirty="0"/>
              <a:t>Pregnancy protected women</a:t>
            </a:r>
          </a:p>
          <a:p>
            <a:pPr marL="285750" indent="-285750">
              <a:buFont typeface="Arial" panose="020B0604020202020204" pitchFamily="34" charset="0"/>
              <a:buChar char="•"/>
            </a:pPr>
            <a:r>
              <a:rPr lang="en-GB" sz="2800" dirty="0"/>
              <a:t>Church courts were lenient especially to clergymen (archbishop, bishops, priests, monks etc) who could claim benefit of the clergy.</a:t>
            </a:r>
          </a:p>
          <a:p>
            <a:pPr marL="285750" indent="-285750">
              <a:buFont typeface="Arial" panose="020B0604020202020204" pitchFamily="34" charset="0"/>
              <a:buChar char="•"/>
            </a:pPr>
            <a:r>
              <a:rPr lang="en-GB" sz="2800" dirty="0"/>
              <a:t>Church offered sanctuary and the sheriff could not remove the accused as long as the accused agreed to leave the country. </a:t>
            </a:r>
          </a:p>
        </p:txBody>
      </p:sp>
      <p:pic>
        <p:nvPicPr>
          <p:cNvPr id="6" name="Punishment LMA" descr="Punishment LMA">
            <a:hlinkClick r:id="" action="ppaction://media"/>
            <a:extLst>
              <a:ext uri="{FF2B5EF4-FFF2-40B4-BE49-F238E27FC236}">
                <a16:creationId xmlns:a16="http://schemas.microsoft.com/office/drawing/2014/main" id="{EAEAE10B-8367-EC40-A200-6DED61E5C89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5400" y="3175"/>
            <a:ext cx="467880" cy="467880"/>
          </a:xfrm>
          <a:prstGeom prst="rect">
            <a:avLst/>
          </a:prstGeom>
        </p:spPr>
      </p:pic>
      <p:pic>
        <p:nvPicPr>
          <p:cNvPr id="7" name="Picture 6">
            <a:extLst>
              <a:ext uri="{FF2B5EF4-FFF2-40B4-BE49-F238E27FC236}">
                <a16:creationId xmlns:a16="http://schemas.microsoft.com/office/drawing/2014/main" id="{A30666EA-11E3-6244-845B-BECD06238309}"/>
              </a:ext>
            </a:extLst>
          </p:cNvPr>
          <p:cNvPicPr>
            <a:picLocks noChangeAspect="1"/>
          </p:cNvPicPr>
          <p:nvPr/>
        </p:nvPicPr>
        <p:blipFill rotWithShape="1">
          <a:blip r:embed="rId6"/>
          <a:srcRect l="12225" t="11979" r="10887" b="14082"/>
          <a:stretch/>
        </p:blipFill>
        <p:spPr>
          <a:xfrm>
            <a:off x="9768170" y="3115524"/>
            <a:ext cx="2185308" cy="3477492"/>
          </a:xfrm>
          <a:prstGeom prst="rect">
            <a:avLst/>
          </a:prstGeom>
        </p:spPr>
      </p:pic>
    </p:spTree>
    <p:extLst>
      <p:ext uri="{BB962C8B-B14F-4D97-AF65-F5344CB8AC3E}">
        <p14:creationId xmlns:p14="http://schemas.microsoft.com/office/powerpoint/2010/main" val="3265708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870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548CE-63BC-FA4C-B9A2-FC2CEDA7E7C8}"/>
              </a:ext>
            </a:extLst>
          </p:cNvPr>
          <p:cNvSpPr>
            <a:spLocks noGrp="1"/>
          </p:cNvSpPr>
          <p:nvPr>
            <p:ph type="title"/>
          </p:nvPr>
        </p:nvSpPr>
        <p:spPr>
          <a:xfrm>
            <a:off x="0" y="0"/>
            <a:ext cx="12192000" cy="728663"/>
          </a:xfrm>
        </p:spPr>
        <p:txBody>
          <a:bodyPr>
            <a:normAutofit/>
          </a:bodyPr>
          <a:lstStyle/>
          <a:p>
            <a:pPr algn="ctr"/>
            <a:r>
              <a:rPr lang="en-GB" sz="3200" dirty="0"/>
              <a:t>Did the role of the church help or hinder justice? </a:t>
            </a:r>
          </a:p>
        </p:txBody>
      </p:sp>
      <p:graphicFrame>
        <p:nvGraphicFramePr>
          <p:cNvPr id="4" name="Content Placeholder 3">
            <a:extLst>
              <a:ext uri="{FF2B5EF4-FFF2-40B4-BE49-F238E27FC236}">
                <a16:creationId xmlns:a16="http://schemas.microsoft.com/office/drawing/2014/main" id="{AFAF05F8-D9CC-F042-BD67-71FF4CFF2924}"/>
              </a:ext>
            </a:extLst>
          </p:cNvPr>
          <p:cNvGraphicFramePr>
            <a:graphicFrameLocks noGrp="1"/>
          </p:cNvGraphicFramePr>
          <p:nvPr>
            <p:ph idx="1"/>
            <p:extLst>
              <p:ext uri="{D42A27DB-BD31-4B8C-83A1-F6EECF244321}">
                <p14:modId xmlns:p14="http://schemas.microsoft.com/office/powerpoint/2010/main" val="2196564784"/>
              </p:ext>
            </p:extLst>
          </p:nvPr>
        </p:nvGraphicFramePr>
        <p:xfrm>
          <a:off x="1013106" y="728663"/>
          <a:ext cx="9919354" cy="5841985"/>
        </p:xfrm>
        <a:graphic>
          <a:graphicData uri="http://schemas.openxmlformats.org/drawingml/2006/table">
            <a:tbl>
              <a:tblPr firstRow="1" bandRow="1">
                <a:tableStyleId>{E8B1032C-EA38-4F05-BA0D-38AFFFC7BED3}</a:tableStyleId>
              </a:tblPr>
              <a:tblGrid>
                <a:gridCol w="1608245">
                  <a:extLst>
                    <a:ext uri="{9D8B030D-6E8A-4147-A177-3AD203B41FA5}">
                      <a16:colId xmlns:a16="http://schemas.microsoft.com/office/drawing/2014/main" val="3153769388"/>
                    </a:ext>
                  </a:extLst>
                </a:gridCol>
                <a:gridCol w="8311109">
                  <a:extLst>
                    <a:ext uri="{9D8B030D-6E8A-4147-A177-3AD203B41FA5}">
                      <a16:colId xmlns:a16="http://schemas.microsoft.com/office/drawing/2014/main" val="2807885901"/>
                    </a:ext>
                  </a:extLst>
                </a:gridCol>
              </a:tblGrid>
              <a:tr h="669832">
                <a:tc>
                  <a:txBody>
                    <a:bodyPr/>
                    <a:lstStyle/>
                    <a:p>
                      <a:pPr algn="ctr"/>
                      <a:r>
                        <a:rPr lang="en-GB" dirty="0"/>
                        <a:t>Methods used by the church </a:t>
                      </a:r>
                    </a:p>
                  </a:txBody>
                  <a:tcPr/>
                </a:tc>
                <a:tc>
                  <a:txBody>
                    <a:bodyPr/>
                    <a:lstStyle/>
                    <a:p>
                      <a:pPr algn="ctr"/>
                      <a:r>
                        <a:rPr lang="en-GB" dirty="0"/>
                        <a:t>Help or hinder? </a:t>
                      </a:r>
                    </a:p>
                  </a:txBody>
                  <a:tcPr/>
                </a:tc>
                <a:extLst>
                  <a:ext uri="{0D108BD9-81ED-4DB2-BD59-A6C34878D82A}">
                    <a16:rowId xmlns:a16="http://schemas.microsoft.com/office/drawing/2014/main" val="116532903"/>
                  </a:ext>
                </a:extLst>
              </a:tr>
              <a:tr h="1287171">
                <a:tc>
                  <a:txBody>
                    <a:bodyPr/>
                    <a:lstStyle/>
                    <a:p>
                      <a:r>
                        <a:rPr lang="en-GB" dirty="0"/>
                        <a:t>Sanctuary </a:t>
                      </a:r>
                    </a:p>
                  </a:txBody>
                  <a:tcPr/>
                </a:tc>
                <a:tc>
                  <a:txBody>
                    <a:bodyPr/>
                    <a:lstStyle/>
                    <a:p>
                      <a:r>
                        <a:rPr lang="en-GB" sz="2000" b="1" dirty="0"/>
                        <a:t>Hinder</a:t>
                      </a:r>
                      <a:r>
                        <a:rPr lang="en-GB" sz="2000" dirty="0"/>
                        <a:t> – Accused were protected by the church and had 40days to face trial or leave the country. Not even the Sheriff could remove them. This hindered justice as the power was now in the hands of the accused and guilty people could avoid punishment. </a:t>
                      </a:r>
                    </a:p>
                  </a:txBody>
                  <a:tcPr/>
                </a:tc>
                <a:extLst>
                  <a:ext uri="{0D108BD9-81ED-4DB2-BD59-A6C34878D82A}">
                    <a16:rowId xmlns:a16="http://schemas.microsoft.com/office/drawing/2014/main" val="3418908516"/>
                  </a:ext>
                </a:extLst>
              </a:tr>
              <a:tr h="1287171">
                <a:tc>
                  <a:txBody>
                    <a:bodyPr/>
                    <a:lstStyle/>
                    <a:p>
                      <a:r>
                        <a:rPr lang="en-GB" dirty="0"/>
                        <a:t>Church courts</a:t>
                      </a:r>
                    </a:p>
                  </a:txBody>
                  <a:tcPr/>
                </a:tc>
                <a:tc>
                  <a:txBody>
                    <a:bodyPr/>
                    <a:lstStyle/>
                    <a:p>
                      <a:r>
                        <a:rPr lang="en-GB" sz="2000" b="1" dirty="0"/>
                        <a:t>Hinder</a:t>
                      </a:r>
                      <a:r>
                        <a:rPr lang="en-GB" sz="2000" dirty="0"/>
                        <a:t> – The courts were lenient and never sentenced people to death and clergymen could avoid punishment.</a:t>
                      </a:r>
                    </a:p>
                    <a:p>
                      <a:r>
                        <a:rPr lang="en-GB" sz="2000" b="1" dirty="0"/>
                        <a:t>Help</a:t>
                      </a:r>
                      <a:r>
                        <a:rPr lang="en-GB" sz="2000" dirty="0"/>
                        <a:t> – dealt with moral offences and controlled peoples everyday lives. </a:t>
                      </a:r>
                    </a:p>
                  </a:txBody>
                  <a:tcPr/>
                </a:tc>
                <a:extLst>
                  <a:ext uri="{0D108BD9-81ED-4DB2-BD59-A6C34878D82A}">
                    <a16:rowId xmlns:a16="http://schemas.microsoft.com/office/drawing/2014/main" val="615749574"/>
                  </a:ext>
                </a:extLst>
              </a:tr>
              <a:tr h="1287171">
                <a:tc>
                  <a:txBody>
                    <a:bodyPr/>
                    <a:lstStyle/>
                    <a:p>
                      <a:r>
                        <a:rPr lang="en-GB" dirty="0"/>
                        <a:t>Benefit of the clergy</a:t>
                      </a:r>
                    </a:p>
                  </a:txBody>
                  <a:tcPr/>
                </a:tc>
                <a:tc>
                  <a:txBody>
                    <a:bodyPr/>
                    <a:lstStyle/>
                    <a:p>
                      <a:r>
                        <a:rPr lang="en-GB" sz="2000" b="1" dirty="0"/>
                        <a:t>Hinder</a:t>
                      </a:r>
                      <a:r>
                        <a:rPr lang="en-GB" sz="2000" dirty="0"/>
                        <a:t> – claim by an accused person to be tried in the church courts. Anyone loosely connected to the church could claim benefit of the clergy. The neck verse could be memorised by criminals therefore could avoid punishment.  </a:t>
                      </a:r>
                    </a:p>
                  </a:txBody>
                  <a:tcPr/>
                </a:tc>
                <a:extLst>
                  <a:ext uri="{0D108BD9-81ED-4DB2-BD59-A6C34878D82A}">
                    <a16:rowId xmlns:a16="http://schemas.microsoft.com/office/drawing/2014/main" val="3314809744"/>
                  </a:ext>
                </a:extLst>
              </a:tr>
              <a:tr h="1287171">
                <a:tc>
                  <a:txBody>
                    <a:bodyPr/>
                    <a:lstStyle/>
                    <a:p>
                      <a:r>
                        <a:rPr lang="en-GB" dirty="0"/>
                        <a:t>Trials by ordeal </a:t>
                      </a:r>
                    </a:p>
                  </a:txBody>
                  <a:tcPr/>
                </a:tc>
                <a:tc>
                  <a:txBody>
                    <a:bodyPr/>
                    <a:lstStyle/>
                    <a:p>
                      <a:r>
                        <a:rPr lang="en-GB" sz="2000" b="1" dirty="0"/>
                        <a:t>Hinder</a:t>
                      </a:r>
                      <a:r>
                        <a:rPr lang="en-GB" sz="2000" dirty="0"/>
                        <a:t> – This was based more on luck rather than an accurate judgement of guilt or innocence. The outcome relied on strength which could result in the guilty avoiding punishment and the innocent being punished. </a:t>
                      </a:r>
                    </a:p>
                  </a:txBody>
                  <a:tcPr/>
                </a:tc>
                <a:extLst>
                  <a:ext uri="{0D108BD9-81ED-4DB2-BD59-A6C34878D82A}">
                    <a16:rowId xmlns:a16="http://schemas.microsoft.com/office/drawing/2014/main" val="931529008"/>
                  </a:ext>
                </a:extLst>
              </a:tr>
            </a:tbl>
          </a:graphicData>
        </a:graphic>
      </p:graphicFrame>
      <p:pic>
        <p:nvPicPr>
          <p:cNvPr id="3" name="Church help hinder" descr="Church help hinder">
            <a:hlinkClick r:id="" action="ppaction://media"/>
            <a:extLst>
              <a:ext uri="{FF2B5EF4-FFF2-40B4-BE49-F238E27FC236}">
                <a16:creationId xmlns:a16="http://schemas.microsoft.com/office/drawing/2014/main" id="{8ABE52B6-64D6-A248-8E49-2C86ADC30EB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88" y="1588"/>
            <a:ext cx="812800" cy="812800"/>
          </a:xfrm>
          <a:prstGeom prst="rect">
            <a:avLst/>
          </a:prstGeom>
        </p:spPr>
      </p:pic>
    </p:spTree>
    <p:extLst>
      <p:ext uri="{BB962C8B-B14F-4D97-AF65-F5344CB8AC3E}">
        <p14:creationId xmlns:p14="http://schemas.microsoft.com/office/powerpoint/2010/main" val="157085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325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30B62-4256-DA41-9BEA-6E701019F31F}"/>
              </a:ext>
            </a:extLst>
          </p:cNvPr>
          <p:cNvSpPr>
            <a:spLocks noGrp="1"/>
          </p:cNvSpPr>
          <p:nvPr>
            <p:ph type="title"/>
          </p:nvPr>
        </p:nvSpPr>
        <p:spPr>
          <a:xfrm>
            <a:off x="7228391" y="151685"/>
            <a:ext cx="4338918" cy="584774"/>
          </a:xfrm>
          <a:ln>
            <a:solidFill>
              <a:schemeClr val="tx1"/>
            </a:solidFill>
          </a:ln>
        </p:spPr>
        <p:txBody>
          <a:bodyPr>
            <a:normAutofit fontScale="90000"/>
          </a:bodyPr>
          <a:lstStyle/>
          <a:p>
            <a:pPr algn="ctr"/>
            <a:r>
              <a:rPr lang="en-GB" b="1" dirty="0">
                <a:latin typeface="+mn-lt"/>
              </a:rPr>
              <a:t>True or false? Q+A</a:t>
            </a:r>
          </a:p>
        </p:txBody>
      </p:sp>
      <p:graphicFrame>
        <p:nvGraphicFramePr>
          <p:cNvPr id="4" name="Table 3">
            <a:extLst>
              <a:ext uri="{FF2B5EF4-FFF2-40B4-BE49-F238E27FC236}">
                <a16:creationId xmlns:a16="http://schemas.microsoft.com/office/drawing/2014/main" id="{C15C05E9-99E9-1940-8051-1D4FFD535AF4}"/>
              </a:ext>
            </a:extLst>
          </p:cNvPr>
          <p:cNvGraphicFramePr>
            <a:graphicFrameLocks noGrp="1"/>
          </p:cNvGraphicFramePr>
          <p:nvPr>
            <p:extLst>
              <p:ext uri="{D42A27DB-BD31-4B8C-83A1-F6EECF244321}">
                <p14:modId xmlns:p14="http://schemas.microsoft.com/office/powerpoint/2010/main" val="1965377127"/>
              </p:ext>
            </p:extLst>
          </p:nvPr>
        </p:nvGraphicFramePr>
        <p:xfrm>
          <a:off x="147917" y="169649"/>
          <a:ext cx="5607423" cy="6431280"/>
        </p:xfrm>
        <a:graphic>
          <a:graphicData uri="http://schemas.openxmlformats.org/drawingml/2006/table">
            <a:tbl>
              <a:tblPr firstRow="1" bandRow="1">
                <a:tableStyleId>{5940675A-B579-460E-94D1-54222C63F5DA}</a:tableStyleId>
              </a:tblPr>
              <a:tblGrid>
                <a:gridCol w="5607423">
                  <a:extLst>
                    <a:ext uri="{9D8B030D-6E8A-4147-A177-3AD203B41FA5}">
                      <a16:colId xmlns:a16="http://schemas.microsoft.com/office/drawing/2014/main" val="1938794645"/>
                    </a:ext>
                  </a:extLst>
                </a:gridCol>
              </a:tblGrid>
              <a:tr h="1132763">
                <a:tc>
                  <a:txBody>
                    <a:bodyPr/>
                    <a:lstStyle/>
                    <a:p>
                      <a:r>
                        <a:rPr lang="en-GB" sz="2800" dirty="0"/>
                        <a:t>The Statute of labourers prevented labourers from demanding higher wages and stopped them from moving to an area to look for better paid jobs.</a:t>
                      </a:r>
                    </a:p>
                  </a:txBody>
                  <a:tcPr/>
                </a:tc>
                <a:extLst>
                  <a:ext uri="{0D108BD9-81ED-4DB2-BD59-A6C34878D82A}">
                    <a16:rowId xmlns:a16="http://schemas.microsoft.com/office/drawing/2014/main" val="3031264661"/>
                  </a:ext>
                </a:extLst>
              </a:tr>
              <a:tr h="1016095">
                <a:tc>
                  <a:txBody>
                    <a:bodyPr/>
                    <a:lstStyle/>
                    <a:p>
                      <a:r>
                        <a:rPr lang="en-GB" sz="2800" dirty="0"/>
                        <a:t>Keepers of the Peace or Justice of Peace met 3 times a year to discuss serious crimes.</a:t>
                      </a:r>
                    </a:p>
                  </a:txBody>
                  <a:tcPr/>
                </a:tc>
                <a:extLst>
                  <a:ext uri="{0D108BD9-81ED-4DB2-BD59-A6C34878D82A}">
                    <a16:rowId xmlns:a16="http://schemas.microsoft.com/office/drawing/2014/main" val="3088088552"/>
                  </a:ext>
                </a:extLst>
              </a:tr>
              <a:tr h="883051">
                <a:tc>
                  <a:txBody>
                    <a:bodyPr/>
                    <a:lstStyle/>
                    <a:p>
                      <a:r>
                        <a:rPr lang="en-GB" sz="2800" dirty="0"/>
                        <a:t>Coroners investigated crimes using religious ideas. </a:t>
                      </a:r>
                    </a:p>
                  </a:txBody>
                  <a:tcPr/>
                </a:tc>
                <a:extLst>
                  <a:ext uri="{0D108BD9-81ED-4DB2-BD59-A6C34878D82A}">
                    <a16:rowId xmlns:a16="http://schemas.microsoft.com/office/drawing/2014/main" val="2795168651"/>
                  </a:ext>
                </a:extLst>
              </a:tr>
              <a:tr h="883051">
                <a:tc>
                  <a:txBody>
                    <a:bodyPr/>
                    <a:lstStyle/>
                    <a:p>
                      <a:r>
                        <a:rPr lang="en-GB" sz="2800" dirty="0"/>
                        <a:t>Benefit of the Clergy involved memorising the “heart verse” </a:t>
                      </a:r>
                    </a:p>
                  </a:txBody>
                  <a:tcPr/>
                </a:tc>
                <a:extLst>
                  <a:ext uri="{0D108BD9-81ED-4DB2-BD59-A6C34878D82A}">
                    <a16:rowId xmlns:a16="http://schemas.microsoft.com/office/drawing/2014/main" val="3876112196"/>
                  </a:ext>
                </a:extLst>
              </a:tr>
              <a:tr h="883051">
                <a:tc>
                  <a:txBody>
                    <a:bodyPr/>
                    <a:lstStyle/>
                    <a:p>
                      <a:r>
                        <a:rPr lang="en-GB" sz="2800" dirty="0"/>
                        <a:t>Trials by Ordeals was abolished in 1512. </a:t>
                      </a:r>
                    </a:p>
                  </a:txBody>
                  <a:tcPr/>
                </a:tc>
                <a:extLst>
                  <a:ext uri="{0D108BD9-81ED-4DB2-BD59-A6C34878D82A}">
                    <a16:rowId xmlns:a16="http://schemas.microsoft.com/office/drawing/2014/main" val="197191655"/>
                  </a:ext>
                </a:extLst>
              </a:tr>
            </a:tbl>
          </a:graphicData>
        </a:graphic>
      </p:graphicFrame>
      <p:pic>
        <p:nvPicPr>
          <p:cNvPr id="9" name="Picture 8">
            <a:extLst>
              <a:ext uri="{FF2B5EF4-FFF2-40B4-BE49-F238E27FC236}">
                <a16:creationId xmlns:a16="http://schemas.microsoft.com/office/drawing/2014/main" id="{77697B4D-41FD-7444-9BF0-7C4CC0312F7F}"/>
              </a:ext>
            </a:extLst>
          </p:cNvPr>
          <p:cNvPicPr>
            <a:picLocks noChangeAspect="1"/>
          </p:cNvPicPr>
          <p:nvPr/>
        </p:nvPicPr>
        <p:blipFill>
          <a:blip r:embed="rId3"/>
          <a:stretch>
            <a:fillRect/>
          </a:stretch>
        </p:blipFill>
        <p:spPr>
          <a:xfrm>
            <a:off x="6048345" y="1078774"/>
            <a:ext cx="830415" cy="860612"/>
          </a:xfrm>
          <a:prstGeom prst="rect">
            <a:avLst/>
          </a:prstGeom>
        </p:spPr>
      </p:pic>
      <p:grpSp>
        <p:nvGrpSpPr>
          <p:cNvPr id="14" name="Group 13">
            <a:extLst>
              <a:ext uri="{FF2B5EF4-FFF2-40B4-BE49-F238E27FC236}">
                <a16:creationId xmlns:a16="http://schemas.microsoft.com/office/drawing/2014/main" id="{4891F495-FBC7-014E-B528-69BF21B9D406}"/>
              </a:ext>
            </a:extLst>
          </p:cNvPr>
          <p:cNvGrpSpPr/>
          <p:nvPr/>
        </p:nvGrpSpPr>
        <p:grpSpPr>
          <a:xfrm>
            <a:off x="5950913" y="2484629"/>
            <a:ext cx="5516331" cy="860612"/>
            <a:chOff x="5950913" y="2484629"/>
            <a:chExt cx="5516331" cy="860612"/>
          </a:xfrm>
        </p:grpSpPr>
        <p:sp>
          <p:nvSpPr>
            <p:cNvPr id="5" name="Multiply 4">
              <a:extLst>
                <a:ext uri="{FF2B5EF4-FFF2-40B4-BE49-F238E27FC236}">
                  <a16:creationId xmlns:a16="http://schemas.microsoft.com/office/drawing/2014/main" id="{816D19A7-C216-F04A-A001-5B0BDF557A5E}"/>
                </a:ext>
              </a:extLst>
            </p:cNvPr>
            <p:cNvSpPr/>
            <p:nvPr/>
          </p:nvSpPr>
          <p:spPr>
            <a:xfrm>
              <a:off x="5950913" y="2484629"/>
              <a:ext cx="927847" cy="860612"/>
            </a:xfrm>
            <a:prstGeom prst="mathMultiply">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0AEF20CB-DF1C-9D43-AE6B-1A7FA75B85D5}"/>
                </a:ext>
              </a:extLst>
            </p:cNvPr>
            <p:cNvSpPr txBox="1"/>
            <p:nvPr/>
          </p:nvSpPr>
          <p:spPr>
            <a:xfrm>
              <a:off x="7228391" y="2622547"/>
              <a:ext cx="4238853" cy="584775"/>
            </a:xfrm>
            <a:prstGeom prst="rect">
              <a:avLst/>
            </a:prstGeom>
            <a:noFill/>
          </p:spPr>
          <p:txBody>
            <a:bodyPr wrap="none" rtlCol="0">
              <a:spAutoFit/>
            </a:bodyPr>
            <a:lstStyle/>
            <a:p>
              <a:r>
                <a:rPr lang="en-GB" sz="3200" dirty="0"/>
                <a:t>They met 4 times a year.</a:t>
              </a:r>
            </a:p>
          </p:txBody>
        </p:sp>
      </p:grpSp>
      <p:grpSp>
        <p:nvGrpSpPr>
          <p:cNvPr id="15" name="Group 14">
            <a:extLst>
              <a:ext uri="{FF2B5EF4-FFF2-40B4-BE49-F238E27FC236}">
                <a16:creationId xmlns:a16="http://schemas.microsoft.com/office/drawing/2014/main" id="{077D0C6E-7940-1941-B83F-92C1B93E4FE0}"/>
              </a:ext>
            </a:extLst>
          </p:cNvPr>
          <p:cNvGrpSpPr/>
          <p:nvPr/>
        </p:nvGrpSpPr>
        <p:grpSpPr>
          <a:xfrm>
            <a:off x="5972738" y="3599560"/>
            <a:ext cx="5849072" cy="1077218"/>
            <a:chOff x="5972738" y="3599560"/>
            <a:chExt cx="5849072" cy="1077218"/>
          </a:xfrm>
        </p:grpSpPr>
        <p:sp>
          <p:nvSpPr>
            <p:cNvPr id="6" name="Multiply 5">
              <a:extLst>
                <a:ext uri="{FF2B5EF4-FFF2-40B4-BE49-F238E27FC236}">
                  <a16:creationId xmlns:a16="http://schemas.microsoft.com/office/drawing/2014/main" id="{8547E05C-B677-034B-83B4-B70E986970FD}"/>
                </a:ext>
              </a:extLst>
            </p:cNvPr>
            <p:cNvSpPr/>
            <p:nvPr/>
          </p:nvSpPr>
          <p:spPr>
            <a:xfrm>
              <a:off x="5972738" y="3707051"/>
              <a:ext cx="927847" cy="860612"/>
            </a:xfrm>
            <a:prstGeom prst="mathMultiply">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a:extLst>
                <a:ext uri="{FF2B5EF4-FFF2-40B4-BE49-F238E27FC236}">
                  <a16:creationId xmlns:a16="http://schemas.microsoft.com/office/drawing/2014/main" id="{8559A1B4-E25F-8349-A984-65516AA5EB57}"/>
                </a:ext>
              </a:extLst>
            </p:cNvPr>
            <p:cNvSpPr txBox="1"/>
            <p:nvPr/>
          </p:nvSpPr>
          <p:spPr>
            <a:xfrm>
              <a:off x="7079879" y="3599560"/>
              <a:ext cx="4741931" cy="1077218"/>
            </a:xfrm>
            <a:prstGeom prst="rect">
              <a:avLst/>
            </a:prstGeom>
            <a:noFill/>
          </p:spPr>
          <p:txBody>
            <a:bodyPr wrap="square" rtlCol="0">
              <a:spAutoFit/>
            </a:bodyPr>
            <a:lstStyle/>
            <a:p>
              <a:pPr algn="ctr"/>
              <a:r>
                <a:rPr lang="en-GB" sz="3200" dirty="0"/>
                <a:t>Coroners investigated </a:t>
              </a:r>
              <a:r>
                <a:rPr lang="en-GB" sz="3200" b="1" dirty="0"/>
                <a:t>suspicious deaths. </a:t>
              </a:r>
            </a:p>
          </p:txBody>
        </p:sp>
      </p:grpSp>
      <p:grpSp>
        <p:nvGrpSpPr>
          <p:cNvPr id="16" name="Group 15">
            <a:extLst>
              <a:ext uri="{FF2B5EF4-FFF2-40B4-BE49-F238E27FC236}">
                <a16:creationId xmlns:a16="http://schemas.microsoft.com/office/drawing/2014/main" id="{FF58B328-862F-D143-BB6E-9CBBD5C7E141}"/>
              </a:ext>
            </a:extLst>
          </p:cNvPr>
          <p:cNvGrpSpPr/>
          <p:nvPr/>
        </p:nvGrpSpPr>
        <p:grpSpPr>
          <a:xfrm>
            <a:off x="5934634" y="4687005"/>
            <a:ext cx="6035688" cy="1161120"/>
            <a:chOff x="5934634" y="4687005"/>
            <a:chExt cx="6035688" cy="1161120"/>
          </a:xfrm>
        </p:grpSpPr>
        <p:sp>
          <p:nvSpPr>
            <p:cNvPr id="7" name="Multiply 6">
              <a:extLst>
                <a:ext uri="{FF2B5EF4-FFF2-40B4-BE49-F238E27FC236}">
                  <a16:creationId xmlns:a16="http://schemas.microsoft.com/office/drawing/2014/main" id="{3C2243A8-36AF-6E4D-A548-215C81BDE638}"/>
                </a:ext>
              </a:extLst>
            </p:cNvPr>
            <p:cNvSpPr/>
            <p:nvPr/>
          </p:nvSpPr>
          <p:spPr>
            <a:xfrm>
              <a:off x="5934634" y="4687005"/>
              <a:ext cx="927847" cy="860612"/>
            </a:xfrm>
            <a:prstGeom prst="mathMultiply">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004D75E9-07F7-A540-930B-812FBBB5773D}"/>
                </a:ext>
              </a:extLst>
            </p:cNvPr>
            <p:cNvSpPr txBox="1"/>
            <p:nvPr/>
          </p:nvSpPr>
          <p:spPr>
            <a:xfrm>
              <a:off x="7228391" y="4770907"/>
              <a:ext cx="4741931" cy="1077218"/>
            </a:xfrm>
            <a:prstGeom prst="rect">
              <a:avLst/>
            </a:prstGeom>
            <a:noFill/>
          </p:spPr>
          <p:txBody>
            <a:bodyPr wrap="square" rtlCol="0">
              <a:spAutoFit/>
            </a:bodyPr>
            <a:lstStyle/>
            <a:p>
              <a:pPr algn="ctr"/>
              <a:r>
                <a:rPr lang="en-GB" sz="3200" dirty="0"/>
                <a:t>Neck Verse as it would save your neck!</a:t>
              </a:r>
            </a:p>
          </p:txBody>
        </p:sp>
      </p:grpSp>
      <p:grpSp>
        <p:nvGrpSpPr>
          <p:cNvPr id="17" name="Group 16">
            <a:extLst>
              <a:ext uri="{FF2B5EF4-FFF2-40B4-BE49-F238E27FC236}">
                <a16:creationId xmlns:a16="http://schemas.microsoft.com/office/drawing/2014/main" id="{323D6C02-8637-0842-9C05-D8470222A8C7}"/>
              </a:ext>
            </a:extLst>
          </p:cNvPr>
          <p:cNvGrpSpPr/>
          <p:nvPr/>
        </p:nvGrpSpPr>
        <p:grpSpPr>
          <a:xfrm>
            <a:off x="5999628" y="5779226"/>
            <a:ext cx="5699824" cy="860612"/>
            <a:chOff x="5999628" y="5779226"/>
            <a:chExt cx="5699824" cy="860612"/>
          </a:xfrm>
        </p:grpSpPr>
        <p:sp>
          <p:nvSpPr>
            <p:cNvPr id="8" name="Multiply 7">
              <a:extLst>
                <a:ext uri="{FF2B5EF4-FFF2-40B4-BE49-F238E27FC236}">
                  <a16:creationId xmlns:a16="http://schemas.microsoft.com/office/drawing/2014/main" id="{DAE6ABFF-46ED-6F44-8AFD-941FC76E1DF4}"/>
                </a:ext>
              </a:extLst>
            </p:cNvPr>
            <p:cNvSpPr/>
            <p:nvPr/>
          </p:nvSpPr>
          <p:spPr>
            <a:xfrm>
              <a:off x="5999628" y="5779226"/>
              <a:ext cx="927847" cy="860612"/>
            </a:xfrm>
            <a:prstGeom prst="mathMultiply">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a:extLst>
                <a:ext uri="{FF2B5EF4-FFF2-40B4-BE49-F238E27FC236}">
                  <a16:creationId xmlns:a16="http://schemas.microsoft.com/office/drawing/2014/main" id="{74FEC169-E731-A342-A24D-83D39ABB9215}"/>
                </a:ext>
              </a:extLst>
            </p:cNvPr>
            <p:cNvSpPr txBox="1"/>
            <p:nvPr/>
          </p:nvSpPr>
          <p:spPr>
            <a:xfrm>
              <a:off x="7499263" y="5976242"/>
              <a:ext cx="4200189" cy="584775"/>
            </a:xfrm>
            <a:prstGeom prst="rect">
              <a:avLst/>
            </a:prstGeom>
            <a:noFill/>
          </p:spPr>
          <p:txBody>
            <a:bodyPr wrap="none" rtlCol="0">
              <a:spAutoFit/>
            </a:bodyPr>
            <a:lstStyle/>
            <a:p>
              <a:r>
                <a:rPr lang="en-GB" sz="3200" dirty="0"/>
                <a:t>1215!     1215!       1215!</a:t>
              </a:r>
            </a:p>
          </p:txBody>
        </p:sp>
      </p:grpSp>
    </p:spTree>
    <p:extLst>
      <p:ext uri="{BB962C8B-B14F-4D97-AF65-F5344CB8AC3E}">
        <p14:creationId xmlns:p14="http://schemas.microsoft.com/office/powerpoint/2010/main" val="456796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94B792315FC8440B39762D3F20DEBF7" ma:contentTypeVersion="2" ma:contentTypeDescription="Create a new document." ma:contentTypeScope="" ma:versionID="c78d92bfa8bba6f6fa061e67e2ce776c">
  <xsd:schema xmlns:xsd="http://www.w3.org/2001/XMLSchema" xmlns:xs="http://www.w3.org/2001/XMLSchema" xmlns:p="http://schemas.microsoft.com/office/2006/metadata/properties" xmlns:ns2="a4676de8-0cb8-40d1-8264-ec232409f809" targetNamespace="http://schemas.microsoft.com/office/2006/metadata/properties" ma:root="true" ma:fieldsID="4dce117208e3b9b563a763b5249bf1bb" ns2:_="">
    <xsd:import namespace="a4676de8-0cb8-40d1-8264-ec232409f809"/>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676de8-0cb8-40d1-8264-ec232409f80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2A0FEA2-CE3D-4503-9337-A815A00C68F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676de8-0cb8-40d1-8264-ec232409f80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903E9F7-1A42-48EC-A887-3AA05DCCA265}">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a4676de8-0cb8-40d1-8264-ec232409f809"/>
    <ds:schemaRef ds:uri="http://www.w3.org/XML/1998/namespace"/>
    <ds:schemaRef ds:uri="http://purl.org/dc/dcmitype/"/>
  </ds:schemaRefs>
</ds:datastoreItem>
</file>

<file path=customXml/itemProps3.xml><?xml version="1.0" encoding="utf-8"?>
<ds:datastoreItem xmlns:ds="http://schemas.openxmlformats.org/officeDocument/2006/customXml" ds:itemID="{FD4260C4-3846-4E20-B1C5-29960D7E76C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709</TotalTime>
  <Words>2296</Words>
  <Application>Microsoft Office PowerPoint</Application>
  <PresentationFormat>Widescreen</PresentationFormat>
  <Paragraphs>233</Paragraphs>
  <Slides>19</Slides>
  <Notes>19</Notes>
  <HiddenSlides>0</HiddenSlides>
  <MMClips>17</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Calibri</vt:lpstr>
      <vt:lpstr>Calibri Light</vt:lpstr>
      <vt:lpstr>Office Theme</vt:lpstr>
      <vt:lpstr>Crime and Punishment in Britain</vt:lpstr>
      <vt:lpstr>Crime and Punishment in Britain</vt:lpstr>
      <vt:lpstr>PowerPoint Presentation</vt:lpstr>
      <vt:lpstr>Crime: Anglo-Saxons</vt:lpstr>
      <vt:lpstr>Law enforcement: Anglo-Saxons</vt:lpstr>
      <vt:lpstr>Punishment: Anglo-Saxons</vt:lpstr>
      <vt:lpstr>True or False and Q+A</vt:lpstr>
      <vt:lpstr>True or false? Q+A</vt:lpstr>
      <vt:lpstr>The Norman Conquest</vt:lpstr>
      <vt:lpstr>Crime: Norman England</vt:lpstr>
      <vt:lpstr>Law enforcement: Norman England</vt:lpstr>
      <vt:lpstr>Punishment: Norman England </vt:lpstr>
      <vt:lpstr>Anagrams and Q+A</vt:lpstr>
      <vt:lpstr>Later Middle Ages c1100-1500</vt:lpstr>
      <vt:lpstr>Crime: Later middle ages</vt:lpstr>
      <vt:lpstr>Law enforcement: Later middle ages</vt:lpstr>
      <vt:lpstr>Punishment: Later Middle Ages</vt:lpstr>
      <vt:lpstr>Did the role of the church help or hinder justice? </vt:lpstr>
      <vt:lpstr>True or false? Q+A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Crime and Punishment in Britain</dc:title>
  <dc:creator>Forida Khanom</dc:creator>
  <cp:lastModifiedBy>Laura Heffer</cp:lastModifiedBy>
  <cp:revision>86</cp:revision>
  <dcterms:created xsi:type="dcterms:W3CDTF">2020-06-12T11:48:49Z</dcterms:created>
  <dcterms:modified xsi:type="dcterms:W3CDTF">2020-07-08T10:42:18Z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0x010100194B792315FC8440B39762D3F20DEBF7</vt:lpwstr>
  </property>
</Properties>
</file>